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7"/>
  </p:notesMasterIdLst>
  <p:sldIdLst>
    <p:sldId id="256" r:id="rId7"/>
    <p:sldId id="257" r:id="rId8"/>
    <p:sldId id="259" r:id="rId9"/>
    <p:sldId id="258" r:id="rId10"/>
    <p:sldId id="277" r:id="rId11"/>
    <p:sldId id="261" r:id="rId12"/>
    <p:sldId id="262" r:id="rId13"/>
    <p:sldId id="278" r:id="rId14"/>
    <p:sldId id="268" r:id="rId15"/>
    <p:sldId id="280" r:id="rId16"/>
    <p:sldId id="276" r:id="rId17"/>
    <p:sldId id="279" r:id="rId18"/>
    <p:sldId id="287" r:id="rId19"/>
    <p:sldId id="263" r:id="rId20"/>
    <p:sldId id="281" r:id="rId21"/>
    <p:sldId id="285" r:id="rId22"/>
    <p:sldId id="284" r:id="rId23"/>
    <p:sldId id="266" r:id="rId24"/>
    <p:sldId id="286" r:id="rId25"/>
    <p:sldId id="26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708"/>
  </p:normalViewPr>
  <p:slideViewPr>
    <p:cSldViewPr snapToGrid="0">
      <p:cViewPr varScale="1">
        <p:scale>
          <a:sx n="107" d="100"/>
          <a:sy n="107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RU" sz="1800" b="0" strike="noStrike" spc="-1">
                <a:solidFill>
                  <a:srgbClr val="0F2C68"/>
                </a:solidFill>
                <a:latin typeface="Calibri"/>
              </a:rPr>
              <a:t>Click to move the slide</a:t>
            </a: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7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7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7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8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A5CB824-05CA-41C1-B3B4-C6AF9ED8B89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RU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70B16F-6B0E-46BF-8108-671ADD2B1B22}" type="slidenum">
              <a:rPr lang="en-RU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RU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70B16F-6B0E-46BF-8108-671ADD2B1B22}" type="slidenum">
              <a:rPr lang="en-RU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824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RU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70B16F-6B0E-46BF-8108-671ADD2B1B22}" type="slidenum">
              <a:rPr lang="en-RU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905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RU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07DD1F-FCD7-4867-8B86-152B54945C88}" type="slidenum">
              <a:rPr lang="en-RU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RU" sz="1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A blue circle with white text&#10;&#10;Description automatically generated with low confidence"/>
          <p:cNvPicPr/>
          <p:nvPr/>
        </p:nvPicPr>
        <p:blipFill>
          <a:blip r:embed="rId15"/>
          <a:stretch/>
        </p:blipFill>
        <p:spPr>
          <a:xfrm>
            <a:off x="1013760" y="962280"/>
            <a:ext cx="885960" cy="885960"/>
          </a:xfrm>
          <a:prstGeom prst="rect">
            <a:avLst/>
          </a:prstGeom>
          <a:ln w="0">
            <a:noFill/>
          </a:ln>
        </p:spPr>
      </p:pic>
      <p:sp>
        <p:nvSpPr>
          <p:cNvPr id="10" name="Straight Connector 48"/>
          <p:cNvSpPr/>
          <p:nvPr/>
        </p:nvSpPr>
        <p:spPr>
          <a:xfrm>
            <a:off x="6090120" y="985320"/>
            <a:ext cx="360" cy="83988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Straight Connector 50"/>
          <p:cNvSpPr/>
          <p:nvPr/>
        </p:nvSpPr>
        <p:spPr>
          <a:xfrm>
            <a:off x="8642520" y="985320"/>
            <a:ext cx="360" cy="83988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Straight Connector 51"/>
          <p:cNvSpPr/>
          <p:nvPr/>
        </p:nvSpPr>
        <p:spPr>
          <a:xfrm>
            <a:off x="11178720" y="985320"/>
            <a:ext cx="360" cy="83988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27800" y="2404800"/>
            <a:ext cx="7633800" cy="197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>
              <a:lnSpc>
                <a:spcPct val="100000"/>
              </a:lnSpc>
              <a:buNone/>
            </a:pPr>
            <a:r>
              <a:rPr lang="ru-RU" sz="4400" b="0" strike="noStrike" spc="-1">
                <a:solidFill>
                  <a:srgbClr val="102D69"/>
                </a:solidFill>
                <a:latin typeface="HSE Sans"/>
              </a:rPr>
              <a:t>Название презентации</a:t>
            </a:r>
            <a:br>
              <a:rPr sz="4400"/>
            </a:br>
            <a:r>
              <a:rPr lang="ru-RU" sz="4400" b="0" strike="noStrike" spc="-1">
                <a:solidFill>
                  <a:srgbClr val="102D69"/>
                </a:solidFill>
                <a:latin typeface="HSE Sans"/>
              </a:rPr>
              <a:t>может быть набрано в две </a:t>
            </a:r>
            <a:br>
              <a:rPr sz="4400"/>
            </a:br>
            <a:r>
              <a:rPr lang="ru-RU" sz="4400" b="0" strike="noStrike" spc="-1">
                <a:solidFill>
                  <a:srgbClr val="102D69"/>
                </a:solidFill>
                <a:latin typeface="HSE Sans"/>
              </a:rPr>
              <a:t>или три строки (43 </a:t>
            </a:r>
            <a:r>
              <a:rPr lang="en-GB" sz="4400" b="0" strike="noStrike" spc="-1">
                <a:solidFill>
                  <a:srgbClr val="102D69"/>
                </a:solidFill>
                <a:latin typeface="HSE Sans"/>
              </a:rPr>
              <a:t>pt)</a:t>
            </a:r>
            <a:endParaRPr lang="en-RU" sz="4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075040" y="1188000"/>
            <a:ext cx="3848400" cy="43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F2C68"/>
                </a:solidFill>
                <a:latin typeface="HSE Sans"/>
              </a:rPr>
              <a:t>Название факультета</a:t>
            </a:r>
            <a:br>
              <a:rPr sz="1600"/>
            </a:br>
            <a:r>
              <a:rPr lang="ru-RU" sz="1600" b="0" strike="noStrike" spc="-1">
                <a:solidFill>
                  <a:srgbClr val="0F2C68"/>
                </a:solidFill>
                <a:latin typeface="HSE Sans"/>
              </a:rPr>
              <a:t>в две строки</a:t>
            </a:r>
            <a:r>
              <a:rPr lang="en-GB" sz="1600" b="0" strike="noStrike" spc="-1">
                <a:solidFill>
                  <a:srgbClr val="0F2C68"/>
                </a:solidFill>
                <a:latin typeface="HSE Sans"/>
              </a:rPr>
              <a:t> (16 pt)</a:t>
            </a:r>
            <a:endParaRPr lang="en-RU" sz="16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259320" y="1173960"/>
            <a:ext cx="2277720" cy="46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Название подразделения</a:t>
            </a:r>
            <a:br>
              <a:rPr sz="1200"/>
            </a:b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в две или три строки</a:t>
            </a:r>
            <a:r>
              <a:rPr lang="en-GB" sz="1200" b="0" strike="noStrike" spc="-1">
                <a:solidFill>
                  <a:srgbClr val="0E2D69"/>
                </a:solidFill>
                <a:latin typeface="HSE Sans"/>
              </a:rPr>
              <a:t> (12pt)</a:t>
            </a:r>
            <a:endParaRPr lang="en-RU" sz="12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8786880" y="1173960"/>
            <a:ext cx="2217240" cy="46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Москва</a:t>
            </a:r>
            <a:br>
              <a:rPr sz="1200"/>
            </a:b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2022</a:t>
            </a:r>
            <a:r>
              <a:rPr lang="en-GB" sz="1200" b="0" strike="noStrike" spc="-1">
                <a:solidFill>
                  <a:srgbClr val="0E2D69"/>
                </a:solidFill>
                <a:latin typeface="HSE Sans"/>
              </a:rPr>
              <a:t> (12pt)</a:t>
            </a:r>
            <a:endParaRPr lang="en-RU" sz="12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1027800" y="4825080"/>
            <a:ext cx="762480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E2D69"/>
                </a:solidFill>
                <a:latin typeface="HSE Sans"/>
              </a:rPr>
              <a:t>Если нужно больше места, то используйте подзаголовок</a:t>
            </a:r>
            <a:r>
              <a:rPr lang="en-GB" sz="1600" b="0" strike="noStrike" spc="-1">
                <a:solidFill>
                  <a:srgbClr val="0E2D69"/>
                </a:solidFill>
                <a:latin typeface="HSE Sans"/>
              </a:rPr>
              <a:t> (16 pt)</a:t>
            </a:r>
            <a:endParaRPr lang="en-RU" sz="16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con&#10;&#10;Description automatically generated"/>
          <p:cNvPicPr/>
          <p:nvPr/>
        </p:nvPicPr>
        <p:blipFill>
          <a:blip r:embed="rId15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ln w="0">
            <a:noFill/>
          </a:ln>
        </p:spPr>
      </p:pic>
      <p:sp>
        <p:nvSpPr>
          <p:cNvPr id="46" name="Straight Connector 19"/>
          <p:cNvSpPr/>
          <p:nvPr/>
        </p:nvSpPr>
        <p:spPr>
          <a:xfrm>
            <a:off x="329868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Straight Connector 21"/>
          <p:cNvSpPr/>
          <p:nvPr/>
        </p:nvSpPr>
        <p:spPr>
          <a:xfrm>
            <a:off x="60991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Straight Connector 25"/>
          <p:cNvSpPr/>
          <p:nvPr/>
        </p:nvSpPr>
        <p:spPr>
          <a:xfrm>
            <a:off x="102769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TextBox 16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fld id="{27944912-2AB7-4166-BF15-DA87DA9237D6}" type="slidenum">
              <a:rPr lang="ru-RU" sz="2000" b="0" strike="noStrike" spc="-1">
                <a:solidFill>
                  <a:srgbClr val="102D69"/>
                </a:solidFill>
                <a:latin typeface="HSE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50" name="Straight Connector 59"/>
          <p:cNvSpPr/>
          <p:nvPr/>
        </p:nvSpPr>
        <p:spPr>
          <a:xfrm>
            <a:off x="1164384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6684480" y="1447920"/>
            <a:ext cx="4324680" cy="4324680"/>
          </a:xfrm>
          <a:prstGeom prst="rect">
            <a:avLst/>
          </a:prstGeom>
          <a:solidFill>
            <a:srgbClr val="D9D9D9"/>
          </a:solidFill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800" b="0" strike="noStrike" spc="-1">
                <a:solidFill>
                  <a:srgbClr val="0F2C68"/>
                </a:solidFill>
                <a:latin typeface="HSE Sans"/>
              </a:rPr>
              <a:t>Чтобы слайд не выглядел пустым, сюда можно поставить иллюстрацию или фотографию</a:t>
            </a: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585720" y="1447920"/>
            <a:ext cx="524520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102D69"/>
                </a:solidFill>
                <a:latin typeface="HSE Sans"/>
              </a:rPr>
              <a:t>Заголовок может быть набран</a:t>
            </a:r>
            <a:br>
              <a:rPr sz="2400"/>
            </a:br>
            <a:r>
              <a:rPr lang="ru-RU" sz="2400" b="0" strike="noStrike" spc="-1">
                <a:solidFill>
                  <a:srgbClr val="102D69"/>
                </a:solidFill>
                <a:latin typeface="HSE Sans"/>
              </a:rPr>
              <a:t>в две или три строки</a:t>
            </a:r>
            <a:r>
              <a:rPr lang="en-GB" sz="2400" b="0" strike="noStrike" spc="-1">
                <a:solidFill>
                  <a:srgbClr val="102D69"/>
                </a:solidFill>
                <a:latin typeface="HSE Sans"/>
              </a:rPr>
              <a:t> (24 pt)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85720" y="2379600"/>
            <a:ext cx="5245200" cy="339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300" b="0" strike="noStrike" spc="-1">
                <a:solidFill>
                  <a:srgbClr val="0E2D69"/>
                </a:solidFill>
                <a:latin typeface="HSE Sans"/>
              </a:rPr>
              <a:t>Небольшие куски текста (13</a:t>
            </a:r>
            <a:r>
              <a:rPr lang="en-US" sz="1300" b="0" strike="noStrike" spc="-1">
                <a:solidFill>
                  <a:srgbClr val="0E2D69"/>
                </a:solidFill>
                <a:latin typeface="HSE Sans"/>
              </a:rPr>
              <a:t>pt) </a:t>
            </a:r>
            <a:r>
              <a:rPr lang="ru-RU" sz="1300" b="0" strike="noStrike" spc="-1">
                <a:solidFill>
                  <a:srgbClr val="0E2D69"/>
                </a:solidFill>
                <a:latin typeface="HSE Sans"/>
              </a:rPr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  <a:endParaRPr lang="en-RU" sz="13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Название подразделения</a:t>
            </a:r>
            <a:br>
              <a:rPr sz="1000"/>
            </a:b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в две или три строки</a:t>
            </a:r>
            <a:r>
              <a:rPr lang="en-GB" sz="1000" b="0" strike="noStrike" spc="-1">
                <a:solidFill>
                  <a:srgbClr val="0F2C68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презентации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раздела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" descr="Icon&#10;&#10;Description automatically generated"/>
          <p:cNvPicPr/>
          <p:nvPr/>
        </p:nvPicPr>
        <p:blipFill>
          <a:blip r:embed="rId15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ln w="0">
            <a:noFill/>
          </a:ln>
        </p:spPr>
      </p:pic>
      <p:sp>
        <p:nvSpPr>
          <p:cNvPr id="94" name="Straight Connector 19"/>
          <p:cNvSpPr/>
          <p:nvPr/>
        </p:nvSpPr>
        <p:spPr>
          <a:xfrm>
            <a:off x="329868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Straight Connector 21"/>
          <p:cNvSpPr/>
          <p:nvPr/>
        </p:nvSpPr>
        <p:spPr>
          <a:xfrm>
            <a:off x="60991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Straight Connector 25"/>
          <p:cNvSpPr/>
          <p:nvPr/>
        </p:nvSpPr>
        <p:spPr>
          <a:xfrm>
            <a:off x="102769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Box 10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fld id="{52B56C1B-746B-4471-924D-227AC353C5FF}" type="slidenum">
              <a:rPr lang="ru-RU" sz="2000" b="0" strike="noStrike" spc="-1">
                <a:solidFill>
                  <a:srgbClr val="102D69"/>
                </a:solidFill>
                <a:latin typeface="HSE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98" name="Straight Connector 59"/>
          <p:cNvSpPr/>
          <p:nvPr/>
        </p:nvSpPr>
        <p:spPr>
          <a:xfrm>
            <a:off x="1164384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Название подразделения</a:t>
            </a:r>
            <a:br>
              <a:rPr sz="1000"/>
            </a:b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в две или три строки</a:t>
            </a:r>
            <a:r>
              <a:rPr lang="en-GB" sz="1000" b="0" strike="noStrike" spc="-1">
                <a:solidFill>
                  <a:srgbClr val="0F2C68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презентации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title"/>
          </p:nvPr>
        </p:nvSpPr>
        <p:spPr>
          <a:xfrm>
            <a:off x="585720" y="1447920"/>
            <a:ext cx="1105776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102D69"/>
                </a:solidFill>
                <a:latin typeface="HSE Sans"/>
              </a:rPr>
              <a:t>Заголовок может быть набран в две или три строки</a:t>
            </a:r>
            <a:r>
              <a:rPr lang="en-GB" sz="2400" b="0" strike="noStrike" spc="-1">
                <a:solidFill>
                  <a:srgbClr val="102D69"/>
                </a:solidFill>
                <a:latin typeface="HSE Sans"/>
              </a:rPr>
              <a:t> (24 pt)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85720" y="2379600"/>
            <a:ext cx="11057760" cy="374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numCol="3" spcCol="25200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ru-RU" sz="1300" b="0" strike="noStrike" spc="-1">
                <a:solidFill>
                  <a:srgbClr val="0E2D69"/>
                </a:solidFill>
                <a:latin typeface="HSE Sans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  <a:endParaRPr lang="en-RU" sz="13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раздела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4" descr="Icon&#10;&#10;Description automatically generated"/>
          <p:cNvPicPr/>
          <p:nvPr/>
        </p:nvPicPr>
        <p:blipFill>
          <a:blip r:embed="rId16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ln w="0">
            <a:noFill/>
          </a:ln>
        </p:spPr>
      </p:pic>
      <p:sp>
        <p:nvSpPr>
          <p:cNvPr id="141" name="Straight Connector 19"/>
          <p:cNvSpPr/>
          <p:nvPr/>
        </p:nvSpPr>
        <p:spPr>
          <a:xfrm>
            <a:off x="329868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Straight Connector 21"/>
          <p:cNvSpPr/>
          <p:nvPr/>
        </p:nvSpPr>
        <p:spPr>
          <a:xfrm>
            <a:off x="60991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Straight Connector 25"/>
          <p:cNvSpPr/>
          <p:nvPr/>
        </p:nvSpPr>
        <p:spPr>
          <a:xfrm>
            <a:off x="102769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TextBox 10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fld id="{05E97A05-BFF6-41BF-867C-AA7E981D1244}" type="slidenum">
              <a:rPr lang="ru-RU" sz="2000" b="0" strike="noStrike" spc="-1">
                <a:solidFill>
                  <a:srgbClr val="102D69"/>
                </a:solidFill>
                <a:latin typeface="HSE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145" name="Straight Connector 59"/>
          <p:cNvSpPr/>
          <p:nvPr/>
        </p:nvSpPr>
        <p:spPr>
          <a:xfrm>
            <a:off x="1164384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Название подразделения</a:t>
            </a:r>
            <a:br>
              <a:rPr sz="1000"/>
            </a:b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в две или три строки</a:t>
            </a:r>
            <a:r>
              <a:rPr lang="en-GB" sz="1000" b="0" strike="noStrike" spc="-1">
                <a:solidFill>
                  <a:srgbClr val="0F2C68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презентации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85720" y="2379600"/>
            <a:ext cx="4322160" cy="239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anchor="t">
            <a:normAutofit fontScale="96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300" b="0" strike="noStrike" spc="-1">
                <a:solidFill>
                  <a:srgbClr val="0E2D69"/>
                </a:solidFill>
                <a:latin typeface="HSE Sans"/>
              </a:rPr>
              <a:t>Небольшие куски текста (13</a:t>
            </a:r>
            <a:r>
              <a:rPr lang="en-US" sz="1300" b="0" strike="noStrike" spc="-1">
                <a:solidFill>
                  <a:srgbClr val="0E2D69"/>
                </a:solidFill>
                <a:latin typeface="HSE Sans"/>
              </a:rPr>
              <a:t>pt) </a:t>
            </a:r>
            <a:r>
              <a:rPr lang="ru-RU" sz="1300" b="0" strike="noStrike" spc="-1">
                <a:solidFill>
                  <a:srgbClr val="0E2D69"/>
                </a:solidFill>
                <a:latin typeface="HSE Sans"/>
              </a:rPr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  <a:endParaRPr lang="en-RU" sz="13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85720" y="5183280"/>
            <a:ext cx="3934080" cy="55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pt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260040" y="2379600"/>
            <a:ext cx="5383440" cy="345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3200" b="0" strike="noStrike" spc="-1">
                <a:solidFill>
                  <a:srgbClr val="102D69"/>
                </a:solidFill>
                <a:latin typeface="HSE Sans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  <a:endParaRPr lang="en-RU" sz="32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RU" sz="32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раздела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title"/>
          </p:nvPr>
        </p:nvSpPr>
        <p:spPr>
          <a:xfrm>
            <a:off x="585720" y="1447920"/>
            <a:ext cx="1105776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102D69"/>
                </a:solidFill>
                <a:latin typeface="HSE Sans"/>
              </a:rPr>
              <a:t>Заголовок может быть набран в две или три строки</a:t>
            </a:r>
            <a:r>
              <a:rPr lang="en-GB" sz="2400" b="0" strike="noStrike" spc="-1">
                <a:solidFill>
                  <a:srgbClr val="102D69"/>
                </a:solidFill>
                <a:latin typeface="HSE Sans"/>
              </a:rPr>
              <a:t> (24 pt)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4" descr="Icon&#10;&#10;Description automatically generated"/>
          <p:cNvPicPr/>
          <p:nvPr/>
        </p:nvPicPr>
        <p:blipFill>
          <a:blip r:embed="rId15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ln w="0">
            <a:noFill/>
          </a:ln>
        </p:spPr>
      </p:pic>
      <p:sp>
        <p:nvSpPr>
          <p:cNvPr id="190" name="Straight Connector 19"/>
          <p:cNvSpPr/>
          <p:nvPr/>
        </p:nvSpPr>
        <p:spPr>
          <a:xfrm>
            <a:off x="329868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Straight Connector 21"/>
          <p:cNvSpPr/>
          <p:nvPr/>
        </p:nvSpPr>
        <p:spPr>
          <a:xfrm>
            <a:off x="60991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Straight Connector 25"/>
          <p:cNvSpPr/>
          <p:nvPr/>
        </p:nvSpPr>
        <p:spPr>
          <a:xfrm>
            <a:off x="1027692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TextBox 11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fld id="{091024F6-6249-4DF9-8B79-ED3987CA769B}" type="slidenum">
              <a:rPr lang="ru-RU" sz="2000" b="0" strike="noStrike" spc="-1">
                <a:solidFill>
                  <a:srgbClr val="102D69"/>
                </a:solidFill>
                <a:latin typeface="HSE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194" name="Straight Connector 59"/>
          <p:cNvSpPr/>
          <p:nvPr/>
        </p:nvSpPr>
        <p:spPr>
          <a:xfrm>
            <a:off x="11643840" y="464040"/>
            <a:ext cx="360" cy="58644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Название подразделения</a:t>
            </a:r>
            <a:br>
              <a:rPr sz="1000"/>
            </a:b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в две или три строки</a:t>
            </a:r>
            <a:r>
              <a:rPr lang="en-GB" sz="1000" b="0" strike="noStrike" spc="-1">
                <a:solidFill>
                  <a:srgbClr val="0F2C68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презентации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Название раздела может быть набрано в две или три строки</a:t>
            </a:r>
            <a:r>
              <a:rPr lang="en-GB" sz="1000" b="0" strike="noStrike" spc="-1">
                <a:solidFill>
                  <a:srgbClr val="0E2D69"/>
                </a:solidFill>
                <a:latin typeface="HSE Sans"/>
              </a:rPr>
              <a:t> (10pt)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RU" sz="1800" b="0" strike="noStrike" spc="-1">
                <a:solidFill>
                  <a:srgbClr val="0F2C68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F2C68"/>
          </a:solidFill>
          <a:ln>
            <a:solidFill>
              <a:srgbClr val="0B204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6" name="Picture 1"/>
          <p:cNvPicPr/>
          <p:nvPr/>
        </p:nvPicPr>
        <p:blipFill>
          <a:blip r:embed="rId15"/>
          <a:stretch/>
        </p:blipFill>
        <p:spPr>
          <a:xfrm>
            <a:off x="5310720" y="2643840"/>
            <a:ext cx="1569960" cy="156996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RU" sz="1800" b="0" strike="noStrike" spc="-1">
                <a:solidFill>
                  <a:srgbClr val="0F2C68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RU" sz="2800" b="0" strike="noStrike" spc="-1">
                <a:solidFill>
                  <a:srgbClr val="0F2C68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RU" sz="2000" b="0" strike="noStrike" spc="-1">
                <a:solidFill>
                  <a:srgbClr val="0F2C68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RU" sz="1800" b="0" strike="noStrike" spc="-1">
                <a:solidFill>
                  <a:srgbClr val="0F2C68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RU" sz="1800" b="0" strike="noStrike" spc="-1">
                <a:solidFill>
                  <a:srgbClr val="0F2C68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RU" sz="2000" b="0" strike="noStrike" spc="-1">
                <a:solidFill>
                  <a:srgbClr val="0F2C68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RU" sz="2000" b="0" strike="noStrike" spc="-1">
                <a:solidFill>
                  <a:srgbClr val="0F2C68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RU" sz="2000" b="0" strike="noStrike" spc="-1">
                <a:solidFill>
                  <a:srgbClr val="0F2C68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6.emf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027800" y="2965885"/>
            <a:ext cx="7633800" cy="92622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28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28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28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28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28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2075040" y="1188000"/>
            <a:ext cx="3848400" cy="434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>
                <a:solidFill>
                  <a:srgbClr val="0F2C68"/>
                </a:solidFill>
                <a:latin typeface="HSE Sans"/>
              </a:rPr>
              <a:t>Факультет компьютерных наук</a:t>
            </a:r>
            <a:endParaRPr lang="en-RU" sz="16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59320" y="1173960"/>
            <a:ext cx="2277720" cy="46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2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8786880" y="1173960"/>
            <a:ext cx="2217240" cy="46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500" lnSpcReduction="1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2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1027800" y="4455458"/>
            <a:ext cx="8598600" cy="14612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Команда:</a:t>
            </a: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20000"/>
              </a:lnSpc>
              <a:spcBef>
                <a:spcPts val="0"/>
              </a:spcBef>
              <a:buClr>
                <a:srgbClr val="0E2D69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Костромина Алина</a:t>
            </a:r>
            <a:r>
              <a:rPr lang="en-US" sz="2400" b="0" strike="noStrike" spc="-1" dirty="0">
                <a:solidFill>
                  <a:srgbClr val="0E2D69"/>
                </a:solidFill>
                <a:latin typeface="HSE Sans"/>
              </a:rPr>
              <a:t>*</a:t>
            </a: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7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@</a:t>
            </a:r>
            <a:r>
              <a:rPr lang="en" sz="2400" b="0" strike="noStrike" spc="-1" dirty="0" err="1">
                <a:solidFill>
                  <a:srgbClr val="0E2D69"/>
                </a:solidFill>
                <a:latin typeface="HSE Sans"/>
              </a:rPr>
              <a:t>elineii</a:t>
            </a:r>
            <a:r>
              <a:rPr lang="ru-RU" sz="2400" spc="-1" dirty="0">
                <a:solidFill>
                  <a:srgbClr val="0E2D69"/>
                </a:solidFill>
                <a:latin typeface="HSE Sans"/>
              </a:rPr>
              <a:t>                </a:t>
            </a:r>
            <a:r>
              <a:rPr lang="en-US" sz="2400" spc="-1" dirty="0">
                <a:solidFill>
                  <a:srgbClr val="0E2D69"/>
                </a:solidFill>
                <a:latin typeface="HSE Sans"/>
              </a:rPr>
              <a:t> *</a:t>
            </a:r>
            <a:r>
              <a:rPr lang="en-US" sz="2400" spc="-1" dirty="0" err="1">
                <a:solidFill>
                  <a:srgbClr val="0E2D69"/>
                </a:solidFill>
                <a:latin typeface="HSE Sans"/>
              </a:rPr>
              <a:t>Sber</a:t>
            </a:r>
            <a:r>
              <a:rPr lang="en-US" sz="2400" spc="-1" dirty="0">
                <a:solidFill>
                  <a:srgbClr val="0E2D69"/>
                </a:solidFill>
                <a:latin typeface="HSE Sans"/>
              </a:rPr>
              <a:t> AI Lab</a:t>
            </a: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20000"/>
              </a:lnSpc>
              <a:spcBef>
                <a:spcPts val="0"/>
              </a:spcBef>
              <a:buClr>
                <a:srgbClr val="0E2D69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Ларченков Михаил </a:t>
            </a:r>
            <a:r>
              <a:rPr lang="en-US" sz="2400" b="0" strike="noStrike" spc="-1" dirty="0">
                <a:solidFill>
                  <a:srgbClr val="0E2D69"/>
                </a:solidFill>
                <a:latin typeface="HSE Sans"/>
              </a:rPr>
              <a:t>  </a:t>
            </a: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@</a:t>
            </a:r>
            <a:r>
              <a:rPr lang="en" sz="2400" b="0" strike="noStrike" spc="-1" dirty="0">
                <a:solidFill>
                  <a:srgbClr val="0E2D69"/>
                </a:solidFill>
                <a:latin typeface="HSE Sans"/>
              </a:rPr>
              <a:t>laplan</a:t>
            </a: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20000"/>
              </a:lnSpc>
              <a:spcBef>
                <a:spcPts val="0"/>
              </a:spcBef>
              <a:buClr>
                <a:srgbClr val="0E2D69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Зуйкова Ольга          </a:t>
            </a:r>
            <a:r>
              <a:rPr lang="en-US" sz="2400" b="0" strike="noStrike" spc="-1" dirty="0">
                <a:solidFill>
                  <a:srgbClr val="0E2D69"/>
                </a:solidFill>
                <a:latin typeface="HSE Sans"/>
              </a:rPr>
              <a:t>  </a:t>
            </a: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@</a:t>
            </a:r>
            <a:r>
              <a:rPr lang="en" sz="2400" b="0" strike="noStrike" spc="-1" dirty="0">
                <a:solidFill>
                  <a:srgbClr val="0E2D69"/>
                </a:solidFill>
                <a:latin typeface="HSE Sans"/>
              </a:rPr>
              <a:t>s21_fernando</a:t>
            </a: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20000"/>
              </a:lnSpc>
              <a:spcBef>
                <a:spcPts val="0"/>
              </a:spcBef>
              <a:buClr>
                <a:srgbClr val="0E2D69"/>
              </a:buClr>
              <a:buFont typeface="Arial"/>
              <a:buChar char="•"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Карагодин Никита   </a:t>
            </a:r>
            <a:r>
              <a:rPr lang="en-US" sz="24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8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@</a:t>
            </a:r>
            <a:r>
              <a:rPr lang="en" sz="2400" b="0" strike="noStrike" spc="-1" dirty="0">
                <a:solidFill>
                  <a:srgbClr val="0E2D69"/>
                </a:solidFill>
                <a:latin typeface="HSE Sans"/>
              </a:rPr>
              <a:t>Einstein_30</a:t>
            </a:r>
          </a:p>
          <a:p>
            <a:pPr marL="285840" indent="-285840">
              <a:lnSpc>
                <a:spcPct val="120000"/>
              </a:lnSpc>
              <a:spcBef>
                <a:spcPts val="0"/>
              </a:spcBef>
              <a:buClr>
                <a:srgbClr val="0E2D69"/>
              </a:buClr>
              <a:buFont typeface="Arial"/>
              <a:buChar char="•"/>
              <a:tabLst>
                <a:tab pos="0" algn="l"/>
              </a:tabLst>
            </a:pP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0E2D69"/>
                </a:solidFill>
                <a:latin typeface="HSE Sans"/>
              </a:rPr>
              <a:t>Куратор: Романенко Алексей</a:t>
            </a:r>
            <a:endParaRPr lang="en-RU" sz="2400" b="0" strike="noStrike" spc="-1" dirty="0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600" b="0" strike="noStrike" spc="-1" dirty="0">
              <a:solidFill>
                <a:srgbClr val="0F2C68"/>
              </a:solidFill>
              <a:latin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011CC-FFB5-7946-BC6C-E6AB594F23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00" y="5375875"/>
            <a:ext cx="1448955" cy="5883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4" name="TextBox 10"/>
          <p:cNvSpPr/>
          <p:nvPr/>
        </p:nvSpPr>
        <p:spPr>
          <a:xfrm>
            <a:off x="516598" y="2286423"/>
            <a:ext cx="5184000" cy="15989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Изначально был только </a:t>
            </a: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CatBoost</a:t>
            </a:r>
            <a:r>
              <a:rPr lang="en-US" sz="1400" spc="-1" dirty="0">
                <a:solidFill>
                  <a:srgbClr val="0F2C68"/>
                </a:solidFill>
                <a:latin typeface="HSE Sans"/>
              </a:rPr>
              <a:t>…</a:t>
            </a:r>
            <a:endParaRPr lang="ru-RU" sz="1400" spc="-1" dirty="0">
              <a:solidFill>
                <a:srgbClr val="0F2C68"/>
              </a:solidFill>
              <a:latin typeface="HSE Sans"/>
            </a:endParaRPr>
          </a:p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Имплементированы следующие </a:t>
            </a:r>
            <a:r>
              <a:rPr lang="en-US" sz="1400" spc="-1" dirty="0">
                <a:solidFill>
                  <a:srgbClr val="0F2C68"/>
                </a:solidFill>
                <a:latin typeface="HSE Sans"/>
              </a:rPr>
              <a:t>ML 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модели: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Vanilla linear regression 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(1)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Lasso regression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(2)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Ridge regression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(3)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Random forest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(4)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Catboost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(5)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00D48BA-1286-42A6-B8F4-0FBFEFD654B1}"/>
              </a:ext>
            </a:extLst>
          </p:cNvPr>
          <p:cNvSpPr/>
          <p:nvPr/>
        </p:nvSpPr>
        <p:spPr>
          <a:xfrm>
            <a:off x="6391859" y="1484558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(2)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5AFEF9E-6E38-465E-9AAF-2D0D45E2CF45}"/>
              </a:ext>
            </a:extLst>
          </p:cNvPr>
          <p:cNvSpPr/>
          <p:nvPr/>
        </p:nvSpPr>
        <p:spPr>
          <a:xfrm>
            <a:off x="6391859" y="2853742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(3)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E307A13D-CD0C-49D4-B971-D6DEF13767EF}"/>
              </a:ext>
            </a:extLst>
          </p:cNvPr>
          <p:cNvSpPr/>
          <p:nvPr/>
        </p:nvSpPr>
        <p:spPr>
          <a:xfrm>
            <a:off x="6391859" y="4251472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(4)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1A3CC923-1868-0948-A4E2-A1B36BDF577A}"/>
              </a:ext>
            </a:extLst>
          </p:cNvPr>
          <p:cNvSpPr/>
          <p:nvPr/>
        </p:nvSpPr>
        <p:spPr>
          <a:xfrm>
            <a:off x="516599" y="1456880"/>
            <a:ext cx="5308917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Прошлые результаты: методы машинного обучения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C361F6D2-DF02-6F42-9A87-99A74F2B4AD7}"/>
              </a:ext>
            </a:extLst>
          </p:cNvPr>
          <p:cNvSpPr/>
          <p:nvPr/>
        </p:nvSpPr>
        <p:spPr>
          <a:xfrm>
            <a:off x="516598" y="6133203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Ларченков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Михаил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(ветка 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new_models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347651A-208B-1E4A-A417-D015F0DB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22" y="4236811"/>
            <a:ext cx="4374067" cy="12995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693B396-2D91-6F44-9769-80568BCE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19" y="956520"/>
            <a:ext cx="4387555" cy="13099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50595F1-DC85-014E-A1F4-8AC44ED1B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19" y="2296530"/>
            <a:ext cx="4387555" cy="12896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51D6220-89A4-C94F-8C0B-420CBA6D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553" y="3702692"/>
            <a:ext cx="4454574" cy="130210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1EE8E9A-8E37-0047-946F-722E1830D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690" y="5063444"/>
            <a:ext cx="4427808" cy="1299865"/>
          </a:xfrm>
          <a:prstGeom prst="rect">
            <a:avLst/>
          </a:prstGeom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044E2EB9-E3A4-0546-9A2B-8FBBB7D28F36}"/>
              </a:ext>
            </a:extLst>
          </p:cNvPr>
          <p:cNvSpPr/>
          <p:nvPr/>
        </p:nvSpPr>
        <p:spPr>
          <a:xfrm>
            <a:off x="642019" y="4714950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(1)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C7C9CA2-A6D3-DA42-ABE9-DD213369319B}"/>
              </a:ext>
            </a:extLst>
          </p:cNvPr>
          <p:cNvSpPr/>
          <p:nvPr/>
        </p:nvSpPr>
        <p:spPr>
          <a:xfrm>
            <a:off x="6391859" y="5611437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5</a:t>
            </a:r>
            <a:r>
              <a:rPr lang="en-US" sz="1400" spc="-1" dirty="0">
                <a:solidFill>
                  <a:srgbClr val="0F2C68"/>
                </a:solidFill>
                <a:latin typeface="HSE Sans"/>
              </a:rPr>
              <a:t>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40D20BE7-C5D3-5D48-B304-2DBFB3234FBD}"/>
              </a:ext>
            </a:extLst>
          </p:cNvPr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Naive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, econometric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and ML models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741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4" name="TextBox 10"/>
          <p:cNvSpPr/>
          <p:nvPr/>
        </p:nvSpPr>
        <p:spPr>
          <a:xfrm>
            <a:off x="579622" y="1525606"/>
            <a:ext cx="518667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А вот как один из </a:t>
            </a:r>
            <a:r>
              <a:rPr lang="ru-RU" sz="1400" spc="-1" dirty="0" err="1">
                <a:solidFill>
                  <a:srgbClr val="0F2C68"/>
                </a:solidFill>
                <a:latin typeface="HSE Sans"/>
              </a:rPr>
              <a:t>трансформеров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помогает немного подтянуть предсказания </a:t>
            </a: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CatBoost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E84807-A1A2-4E2C-B181-5F7BCC234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64" y="2401015"/>
            <a:ext cx="7640471" cy="2333543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FB69EE7C-D86E-C041-867B-1E29F9200935}"/>
              </a:ext>
            </a:extLst>
          </p:cNvPr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Naive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, econometric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and ML models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77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4" name="TextBox 10"/>
          <p:cNvSpPr/>
          <p:nvPr/>
        </p:nvSpPr>
        <p:spPr>
          <a:xfrm>
            <a:off x="516599" y="2355816"/>
            <a:ext cx="5184000" cy="15989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Имплементированы следующие методы: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AutoETS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AutoARIMA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 err="1">
                <a:solidFill>
                  <a:srgbClr val="0F2C68"/>
                </a:solidFill>
                <a:latin typeface="HSE Sans"/>
              </a:rPr>
              <a:t>AutoTheta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F2C68"/>
              </a:solidFill>
              <a:latin typeface="HSE Sans"/>
            </a:endParaRPr>
          </a:p>
          <a:p>
            <a:pPr marL="285750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Все наивные и статистические модели встроены в общий </a:t>
            </a:r>
            <a:r>
              <a:rPr lang="ru-RU" sz="1400" spc="-1" dirty="0" err="1">
                <a:solidFill>
                  <a:srgbClr val="0F2C68"/>
                </a:solidFill>
                <a:latin typeface="HSE Sans"/>
              </a:rPr>
              <a:t>пайплайн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.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1A3CC923-1868-0948-A4E2-A1B36BDF577A}"/>
              </a:ext>
            </a:extLst>
          </p:cNvPr>
          <p:cNvSpPr/>
          <p:nvPr/>
        </p:nvSpPr>
        <p:spPr>
          <a:xfrm>
            <a:off x="516599" y="1456880"/>
            <a:ext cx="5418037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Новые результаты: статистические методы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C361F6D2-DF02-6F42-9A87-99A74F2B4AD7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Ларченков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Михаил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(ветка 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new_models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EF8B7EAA-D279-6A44-8F5E-0A6922B6861F}"/>
              </a:ext>
            </a:extLst>
          </p:cNvPr>
          <p:cNvSpPr/>
          <p:nvPr/>
        </p:nvSpPr>
        <p:spPr>
          <a:xfrm>
            <a:off x="6096000" y="1456879"/>
            <a:ext cx="541803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Планы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9C2AF7B-5492-3C48-A267-7E380523B636}"/>
              </a:ext>
            </a:extLst>
          </p:cNvPr>
          <p:cNvSpPr/>
          <p:nvPr/>
        </p:nvSpPr>
        <p:spPr>
          <a:xfrm>
            <a:off x="5934636" y="2355816"/>
            <a:ext cx="51840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Модели </a:t>
            </a:r>
            <a:r>
              <a:rPr lang="ru-RU" sz="1400" spc="-1" dirty="0" err="1">
                <a:solidFill>
                  <a:srgbClr val="0F2C68"/>
                </a:solidFill>
                <a:latin typeface="HSE Sans"/>
              </a:rPr>
              <a:t>детрендинга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и </a:t>
            </a:r>
            <a:r>
              <a:rPr lang="ru-RU" sz="1400" spc="-1" dirty="0" err="1">
                <a:solidFill>
                  <a:srgbClr val="0F2C68"/>
                </a:solidFill>
                <a:latin typeface="HSE Sans"/>
              </a:rPr>
              <a:t>десезонализации</a:t>
            </a:r>
            <a:endParaRPr lang="ru-RU" sz="1400" spc="-1" dirty="0">
              <a:solidFill>
                <a:srgbClr val="0F2C68"/>
              </a:solidFill>
              <a:latin typeface="HSE Sans"/>
            </a:endParaRPr>
          </a:p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 err="1">
                <a:solidFill>
                  <a:srgbClr val="0F2C68"/>
                </a:solidFill>
                <a:latin typeface="HSE Sans"/>
              </a:rPr>
              <a:t>Ансамблирование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 статистических и </a:t>
            </a:r>
            <a:r>
              <a:rPr lang="en-US" sz="1400" spc="-1" dirty="0">
                <a:solidFill>
                  <a:srgbClr val="0F2C68"/>
                </a:solidFill>
                <a:latin typeface="HSE Sans"/>
              </a:rPr>
              <a:t>ML </a:t>
            </a: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моделей</a:t>
            </a:r>
            <a:endParaRPr lang="en-US" sz="1400" spc="-1" dirty="0">
              <a:solidFill>
                <a:srgbClr val="0F2C68"/>
              </a:solidFill>
              <a:latin typeface="HSE Sans"/>
            </a:endParaRP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C28179BC-1DAF-F04A-A75B-6525872D6EE0}"/>
              </a:ext>
            </a:extLst>
          </p:cNvPr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Naive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, econometric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and ML models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33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1A3CC923-1868-0948-A4E2-A1B36BDF577A}"/>
              </a:ext>
            </a:extLst>
          </p:cNvPr>
          <p:cNvSpPr/>
          <p:nvPr/>
        </p:nvSpPr>
        <p:spPr>
          <a:xfrm>
            <a:off x="1785041" y="1889345"/>
            <a:ext cx="5418037" cy="37841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 err="1">
                <a:solidFill>
                  <a:srgbClr val="0F2C68"/>
                </a:solidFill>
                <a:latin typeface="HSE Sans"/>
              </a:rPr>
              <a:t>AutoTheta</a:t>
            </a:r>
            <a:endParaRPr lang="en-US" sz="2400" b="0" strike="noStrike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spc="-1" dirty="0" err="1">
                <a:solidFill>
                  <a:srgbClr val="0F2C68"/>
                </a:solidFill>
                <a:latin typeface="HSE Sans"/>
              </a:rPr>
              <a:t>AutoARIMA</a:t>
            </a:r>
            <a:endParaRPr lang="en-US" sz="2400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b="0" strike="noStrike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endParaRPr lang="en-US" sz="2400" spc="-1" dirty="0">
              <a:solidFill>
                <a:srgbClr val="0F2C68"/>
              </a:solidFill>
              <a:latin typeface="HSE Sans"/>
            </a:endParaRPr>
          </a:p>
          <a:p>
            <a:pPr>
              <a:lnSpc>
                <a:spcPct val="100000"/>
              </a:lnSpc>
              <a:buNone/>
            </a:pPr>
            <a:r>
              <a:rPr lang="en-US" sz="2400" spc="-1" dirty="0" err="1">
                <a:solidFill>
                  <a:srgbClr val="0F2C68"/>
                </a:solidFill>
                <a:latin typeface="Arial"/>
              </a:rPr>
              <a:t>AutoETS</a:t>
            </a:r>
            <a:endParaRPr lang="en-US" sz="2400" b="0" strike="noStrike" spc="-1" dirty="0">
              <a:solidFill>
                <a:srgbClr val="0F2C68"/>
              </a:solidFill>
              <a:latin typeface="HSE Sans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C361F6D2-DF02-6F42-9A87-99A74F2B4AD7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Ларченков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Михаил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(ветка 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new_models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C28179BC-1DAF-F04A-A75B-6525872D6EE0}"/>
              </a:ext>
            </a:extLst>
          </p:cNvPr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Naive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, econometric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and ML models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A01CAB-11AA-4596-98B2-458B62D5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82" y="1370892"/>
            <a:ext cx="5418036" cy="158399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139CFB-09D2-4556-A4B6-A8D66916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982" y="2934830"/>
            <a:ext cx="5418036" cy="15624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13773E-837D-4C7A-A6F1-BED52DE5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983" y="4518822"/>
            <a:ext cx="5418036" cy="15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0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DL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модели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8" name="TextBox 7"/>
          <p:cNvSpPr/>
          <p:nvPr/>
        </p:nvSpPr>
        <p:spPr>
          <a:xfrm>
            <a:off x="577440" y="2008847"/>
            <a:ext cx="4935600" cy="36456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Calibri"/>
              </a:rPr>
              <a:t>Проанализирован</a:t>
            </a:r>
            <a:r>
              <a:rPr lang="ru-RU" sz="1600" spc="-1" dirty="0">
                <a:solidFill>
                  <a:srgbClr val="0F2C68"/>
                </a:solidFill>
                <a:latin typeface="Calibri"/>
              </a:rPr>
              <a:t>а литература по использующимся архитектурам в области прогнозирования </a:t>
            </a:r>
            <a:r>
              <a:rPr lang="en-US" sz="1600" spc="-1" dirty="0">
                <a:solidFill>
                  <a:srgbClr val="0F2C68"/>
                </a:solidFill>
                <a:latin typeface="Calibri"/>
              </a:rPr>
              <a:t>TS</a:t>
            </a:r>
            <a:endParaRPr lang="ru-RU" sz="1600" b="1" i="1" strike="noStrike" spc="-1" dirty="0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1199"/>
              </a:spcAft>
              <a:buNone/>
            </a:pPr>
            <a:r>
              <a:rPr lang="ru-RU" sz="1600" b="1" i="1" strike="noStrike" spc="-1" dirty="0">
                <a:solidFill>
                  <a:srgbClr val="0F2C68"/>
                </a:solidFill>
                <a:latin typeface="Calibri"/>
              </a:rPr>
              <a:t>Основные архитектуры: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F2C68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0F2C68"/>
                </a:solidFill>
                <a:latin typeface="Calibri"/>
              </a:rPr>
              <a:t> 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</a:rPr>
              <a:t>Convolutional neural network (CNN)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F2C68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0F2C68"/>
                </a:solidFill>
                <a:latin typeface="Calibri"/>
              </a:rPr>
              <a:t> 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</a:rPr>
              <a:t>Recurrent neural network (RNN)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F2C68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0F2C68"/>
                </a:solidFill>
                <a:latin typeface="Calibri"/>
              </a:rPr>
              <a:t> 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</a:rPr>
              <a:t>Graph neural network (GNN)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769CEB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769CEB"/>
                </a:solidFill>
                <a:latin typeface="Calibri"/>
              </a:rPr>
              <a:t> </a:t>
            </a:r>
            <a:r>
              <a:rPr lang="en-US" sz="1600" b="0" i="1" strike="noStrike" spc="-1" dirty="0">
                <a:solidFill>
                  <a:srgbClr val="769CEB"/>
                </a:solidFill>
                <a:latin typeface="HSE Sans"/>
              </a:rPr>
              <a:t>Transformers (</a:t>
            </a:r>
            <a:r>
              <a:rPr lang="ru-RU" sz="1600" b="0" i="1" strike="noStrike" spc="-1" dirty="0">
                <a:solidFill>
                  <a:srgbClr val="769CEB"/>
                </a:solidFill>
                <a:latin typeface="HSE Sans"/>
              </a:rPr>
              <a:t>показывают </a:t>
            </a:r>
            <a:r>
              <a:rPr lang="en-US" sz="1600" b="0" i="1" strike="noStrike" spc="-1" dirty="0">
                <a:solidFill>
                  <a:srgbClr val="769CEB"/>
                </a:solidFill>
                <a:latin typeface="HSE Sans"/>
              </a:rPr>
              <a:t>SOTA-</a:t>
            </a:r>
            <a:r>
              <a:rPr lang="ru-RU" sz="1600" b="0" i="1" strike="noStrike" spc="-1" dirty="0">
                <a:solidFill>
                  <a:srgbClr val="769CEB"/>
                </a:solidFill>
                <a:latin typeface="HSE Sans"/>
              </a:rPr>
              <a:t>результат; было решено остановиться на них)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900" b="0" strike="noStrike" spc="-1" dirty="0">
              <a:latin typeface="Arial"/>
            </a:endParaRPr>
          </a:p>
        </p:txBody>
      </p:sp>
      <p:pic>
        <p:nvPicPr>
          <p:cNvPr id="339" name="Рисунок 5"/>
          <p:cNvPicPr/>
          <p:nvPr/>
        </p:nvPicPr>
        <p:blipFill>
          <a:blip r:embed="rId3"/>
          <a:srcRect l="1381"/>
          <a:stretch/>
        </p:blipFill>
        <p:spPr>
          <a:xfrm>
            <a:off x="6260040" y="1372680"/>
            <a:ext cx="5792040" cy="1648800"/>
          </a:xfrm>
          <a:prstGeom prst="rect">
            <a:avLst/>
          </a:prstGeom>
          <a:ln w="0">
            <a:noFill/>
          </a:ln>
        </p:spPr>
      </p:pic>
      <p:pic>
        <p:nvPicPr>
          <p:cNvPr id="340" name="Рисунок 9"/>
          <p:cNvPicPr/>
          <p:nvPr/>
        </p:nvPicPr>
        <p:blipFill>
          <a:blip r:embed="rId4"/>
          <a:srcRect l="1247"/>
          <a:stretch/>
        </p:blipFill>
        <p:spPr>
          <a:xfrm>
            <a:off x="6260040" y="3173400"/>
            <a:ext cx="5797440" cy="1612440"/>
          </a:xfrm>
          <a:prstGeom prst="rect">
            <a:avLst/>
          </a:prstGeom>
          <a:ln w="0">
            <a:noFill/>
          </a:ln>
        </p:spPr>
      </p:pic>
      <p:pic>
        <p:nvPicPr>
          <p:cNvPr id="341" name="Рисунок 11"/>
          <p:cNvPicPr/>
          <p:nvPr/>
        </p:nvPicPr>
        <p:blipFill>
          <a:blip r:embed="rId5"/>
          <a:srcRect l="1731"/>
          <a:stretch/>
        </p:blipFill>
        <p:spPr>
          <a:xfrm>
            <a:off x="6307560" y="5018760"/>
            <a:ext cx="5697000" cy="1595520"/>
          </a:xfrm>
          <a:prstGeom prst="rect">
            <a:avLst/>
          </a:prstGeom>
          <a:ln w="0">
            <a:noFill/>
          </a:ln>
        </p:spPr>
      </p:pic>
      <p:sp>
        <p:nvSpPr>
          <p:cNvPr id="342" name="TextBox 12"/>
          <p:cNvSpPr/>
          <p:nvPr/>
        </p:nvSpPr>
        <p:spPr>
          <a:xfrm>
            <a:off x="4629600" y="2030040"/>
            <a:ext cx="17989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lang="en-US" sz="1600" b="0" i="1" strike="noStrike" spc="-1">
                <a:solidFill>
                  <a:srgbClr val="769CEB"/>
                </a:solidFill>
                <a:latin typeface="HSE Sans"/>
              </a:rPr>
              <a:t>Autoformer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3" name="TextBox 13"/>
          <p:cNvSpPr/>
          <p:nvPr/>
        </p:nvSpPr>
        <p:spPr>
          <a:xfrm>
            <a:off x="4592160" y="3768480"/>
            <a:ext cx="189288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lang="en-US" sz="1600" b="0" i="1" strike="noStrike" spc="-1">
                <a:solidFill>
                  <a:srgbClr val="769CEB"/>
                </a:solidFill>
                <a:latin typeface="HSE Sans"/>
              </a:rPr>
              <a:t>PathchTST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44" name="TextBox 14"/>
          <p:cNvSpPr/>
          <p:nvPr/>
        </p:nvSpPr>
        <p:spPr>
          <a:xfrm>
            <a:off x="4671720" y="5647680"/>
            <a:ext cx="17989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lang="en-US" sz="1600" b="0" i="1" strike="noStrike" spc="-1">
                <a:solidFill>
                  <a:srgbClr val="769CEB"/>
                </a:solidFill>
                <a:latin typeface="HSE Sans"/>
              </a:rPr>
              <a:t>Informer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C95CD0C-E30A-2044-B8D6-16593A7EE141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Карагодин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Никита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nn_models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3ACE05B-CBCB-F941-BA6F-17F657C4C37A}"/>
              </a:ext>
            </a:extLst>
          </p:cNvPr>
          <p:cNvSpPr/>
          <p:nvPr/>
        </p:nvSpPr>
        <p:spPr>
          <a:xfrm>
            <a:off x="516599" y="1456880"/>
            <a:ext cx="541803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Прошлые результаты: нейронные сети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DL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модели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8" name="TextBox 7"/>
          <p:cNvSpPr/>
          <p:nvPr/>
        </p:nvSpPr>
        <p:spPr>
          <a:xfrm>
            <a:off x="577440" y="2008847"/>
            <a:ext cx="4460965" cy="30147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171450" indent="-171450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Осуществлен переход с </a:t>
            </a:r>
            <a:r>
              <a:rPr lang="en-US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 lightning 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en-US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torch (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лучшего контроля настроек обучения)</a:t>
            </a:r>
          </a:p>
          <a:p>
            <a:pPr marL="171450" indent="-171450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en-US" spc="-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tsururu</a:t>
            </a:r>
            <a:r>
              <a:rPr lang="en-US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добавлены код подготовки данных для нейронных сетей (так же для использования в различных стратегиях) и код модели в нужном формате (на примере </a:t>
            </a:r>
            <a:r>
              <a:rPr lang="en-US" spc="-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Dlinear</a:t>
            </a:r>
            <a:r>
              <a:rPr lang="en-US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чтобы можно было добавлять свои уже имеющиеся либо </a:t>
            </a:r>
            <a:r>
              <a:rPr lang="ru-RU" spc="-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кастомные</a:t>
            </a: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архитектуры. </a:t>
            </a:r>
            <a:endParaRPr lang="en-US" strike="noStrike" spc="-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C95CD0C-E30A-2044-B8D6-16593A7EE141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Карагодин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Никита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nn_models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3ACE05B-CBCB-F941-BA6F-17F657C4C37A}"/>
              </a:ext>
            </a:extLst>
          </p:cNvPr>
          <p:cNvSpPr/>
          <p:nvPr/>
        </p:nvSpPr>
        <p:spPr>
          <a:xfrm>
            <a:off x="516599" y="1456880"/>
            <a:ext cx="541803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Новые результаты: нейронные сети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0C1DF26-C0A6-3042-BC19-630D8084B595}"/>
              </a:ext>
            </a:extLst>
          </p:cNvPr>
          <p:cNvSpPr/>
          <p:nvPr/>
        </p:nvSpPr>
        <p:spPr>
          <a:xfrm>
            <a:off x="6096000" y="1456880"/>
            <a:ext cx="541803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Планы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04BAC34-17C0-F544-BFA2-4E9406F90B00}"/>
              </a:ext>
            </a:extLst>
          </p:cNvPr>
          <p:cNvSpPr/>
          <p:nvPr/>
        </p:nvSpPr>
        <p:spPr>
          <a:xfrm>
            <a:off x="6096000" y="2008847"/>
            <a:ext cx="4460965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171450" indent="-171450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</a:pPr>
            <a:r>
              <a:rPr lang="ru-RU" spc="-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Довести до конца имплементацию нейронных сетей и поисследовать поведение моделей в разрезе различных стратегий.</a:t>
            </a:r>
            <a:endParaRPr lang="en-US" strike="noStrike" spc="-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2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Hierarchical Time Series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8" name="TextBox 7"/>
          <p:cNvSpPr/>
          <p:nvPr/>
        </p:nvSpPr>
        <p:spPr>
          <a:xfrm>
            <a:off x="577440" y="2008847"/>
            <a:ext cx="4460965" cy="20606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Был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создан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класс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трансформеров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преобразованию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временной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гранулярности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на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уровни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ru-RU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«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вверх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»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ru-RU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«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вниз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«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Вверх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»</a:t>
            </a:r>
            <a:r>
              <a:rPr lang="ru-RU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=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resample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(например, день –</a:t>
            </a:r>
            <a:r>
              <a:rPr lang="en-US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&gt; 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месяц)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«</a:t>
            </a:r>
            <a:r>
              <a:rPr lang="ru-RU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Вниз» = интерполяция (например, месяц -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&gt; 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день)</a:t>
            </a:r>
            <a:endParaRPr lang="en-US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3ACE05B-CBCB-F941-BA6F-17F657C4C37A}"/>
              </a:ext>
            </a:extLst>
          </p:cNvPr>
          <p:cNvSpPr/>
          <p:nvPr/>
        </p:nvSpPr>
        <p:spPr>
          <a:xfrm>
            <a:off x="516599" y="1456880"/>
            <a:ext cx="541803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Результаты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3C31402-82D2-2D46-98A8-EB538153F316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Зуйкова Ольга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hts_reconcilation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D2FD2EA-8547-3F48-8C8D-80F4A9945E06}"/>
              </a:ext>
            </a:extLst>
          </p:cNvPr>
          <p:cNvSpPr/>
          <p:nvPr/>
        </p:nvSpPr>
        <p:spPr>
          <a:xfrm>
            <a:off x="430526" y="4043025"/>
            <a:ext cx="11444040" cy="213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Выводы</a:t>
            </a:r>
            <a:r>
              <a:rPr lang="en-US" sz="1600" b="1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:</a:t>
            </a:r>
            <a:endParaRPr lang="en-US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1.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Будем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пробовать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применять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более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сложные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точные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методы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преобразования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гранулярности</a:t>
            </a:r>
            <a:endParaRPr lang="en-US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2.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будем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дробить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временную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иерархи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ю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“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вниз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” (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все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более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мелкий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шаг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),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нужно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построить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на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более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агрегированном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уровне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(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скажем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нужно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сделать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часам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мы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еще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делаем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прогноза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дням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неделям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потому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что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каждой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из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таких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агрегаций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получается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лучше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всего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учесть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конкретные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паттерные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: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недельную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годовую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сезонность</a:t>
            </a:r>
            <a:endParaRPr lang="en-US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3.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Самой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главное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в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иерархическом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прогнозировании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-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подобрать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подходящий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класс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моделей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для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каждого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из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уровня</a:t>
            </a:r>
            <a:r>
              <a:rPr lang="en-US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chemeClr val="accent1">
                    <a:lumMod val="50000"/>
                  </a:schemeClr>
                </a:solidFill>
                <a:latin typeface="Arial"/>
                <a:ea typeface="DejaVu Sans"/>
              </a:rPr>
              <a:t>иерархии</a:t>
            </a:r>
            <a:endParaRPr lang="en-US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A9E4B99-5B69-174A-BA9C-4145931E86E4}"/>
              </a:ext>
            </a:extLst>
          </p:cNvPr>
          <p:cNvPicPr/>
          <p:nvPr/>
        </p:nvPicPr>
        <p:blipFill>
          <a:blip r:embed="rId3"/>
          <a:stretch/>
        </p:blipFill>
        <p:spPr>
          <a:xfrm rot="21598200">
            <a:off x="5496385" y="1530116"/>
            <a:ext cx="5920200" cy="2511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3292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/>
          </p:nvPr>
        </p:nvSpPr>
        <p:spPr>
          <a:xfrm>
            <a:off x="6260040" y="548640"/>
            <a:ext cx="2068920" cy="40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RU" sz="1000" b="0" strike="noStrike" spc="-1">
                <a:solidFill>
                  <a:srgbClr val="0E2D69"/>
                </a:solidFill>
                <a:latin typeface="HSE Sans"/>
                <a:ea typeface="DejaVu Sans"/>
              </a:rPr>
              <a:t>Иерархические ряды с разными уровнями гранулярности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0800" cy="41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  <a:ea typeface="DejaVu Sans"/>
              </a:rPr>
              <a:t>Машинное Обучение и Высоконагруженные Системы</a:t>
            </a:r>
            <a:endParaRPr lang="en-US" sz="10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8920" cy="40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  <a:ea typeface="DejaVu Sans"/>
              </a:rPr>
              <a:t>Стратегии предсказания временных рядов на несколько точек вперед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2" name="TextBox 1"/>
          <p:cNvSpPr/>
          <p:nvPr/>
        </p:nvSpPr>
        <p:spPr>
          <a:xfrm>
            <a:off x="593640" y="1417320"/>
            <a:ext cx="4671831" cy="16143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spcAft>
                <a:spcPts val="1199"/>
              </a:spcAft>
              <a:buNone/>
            </a:pPr>
            <a:r>
              <a:rPr lang="ru-RU" sz="1600" b="1" i="1" strike="noStrike" spc="-1" dirty="0">
                <a:solidFill>
                  <a:srgbClr val="0F2C68"/>
                </a:solidFill>
                <a:latin typeface="Calibri"/>
                <a:ea typeface="DejaVu Sans"/>
              </a:rPr>
              <a:t>Основные шаги: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F2C68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0F2C68"/>
                </a:solidFill>
                <a:latin typeface="Calibri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Построение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рядов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на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разных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уровнях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гранулярности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F2C68"/>
              </a:buClr>
              <a:buFont typeface="Wingdings" charset="2"/>
              <a:buChar char=""/>
            </a:pPr>
            <a:r>
              <a:rPr lang="ru-RU" sz="1600" b="0" i="1" strike="noStrike" spc="-1" dirty="0">
                <a:solidFill>
                  <a:srgbClr val="0F2C68"/>
                </a:solidFill>
                <a:latin typeface="Calibri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Предсказание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иерархических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рядов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и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смешение</a:t>
            </a:r>
            <a:r>
              <a:rPr lang="en-US" sz="1600" b="0" i="1" strike="noStrike" spc="-1" dirty="0">
                <a:solidFill>
                  <a:srgbClr val="0F2C68"/>
                </a:solidFill>
                <a:latin typeface="HSE Sans"/>
                <a:ea typeface="DejaVu Sans"/>
              </a:rPr>
              <a:t> </a:t>
            </a:r>
            <a:r>
              <a:rPr lang="en-US" sz="1600" b="0" i="1" strike="noStrike" spc="-1" dirty="0" err="1">
                <a:solidFill>
                  <a:srgbClr val="0F2C68"/>
                </a:solidFill>
                <a:latin typeface="HSE Sans"/>
                <a:ea typeface="DejaVu Sans"/>
              </a:rPr>
              <a:t>прогнозов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900" b="0" strike="noStrike" spc="-1" dirty="0">
              <a:latin typeface="Arial"/>
            </a:endParaRPr>
          </a:p>
        </p:txBody>
      </p:sp>
      <p:sp>
        <p:nvSpPr>
          <p:cNvPr id="63" name="TextBox 3"/>
          <p:cNvSpPr/>
          <p:nvPr/>
        </p:nvSpPr>
        <p:spPr>
          <a:xfrm>
            <a:off x="5943600" y="1143000"/>
            <a:ext cx="1798200" cy="292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TextBox 5"/>
          <p:cNvSpPr/>
          <p:nvPr/>
        </p:nvSpPr>
        <p:spPr>
          <a:xfrm>
            <a:off x="457200" y="3821760"/>
            <a:ext cx="7543080" cy="790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Box 363"/>
          <p:cNvSpPr/>
          <p:nvPr/>
        </p:nvSpPr>
        <p:spPr>
          <a:xfrm>
            <a:off x="6095880" y="3657600"/>
            <a:ext cx="5333760" cy="25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Планы</a:t>
            </a:r>
            <a:r>
              <a:rPr lang="en-US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en-US" b="1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Протестировать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все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методы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реконсиляции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подобрать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лучший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как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и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более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выгодный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класс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моделей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Учесть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split-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недельный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когда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неделя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попадает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на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календарных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месяца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Тогда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недельный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превращается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в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сплит-недельный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а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уже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потом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месячный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прогноз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реконсилируется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с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сплит-недельным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6" name="TextBox 364"/>
          <p:cNvSpPr/>
          <p:nvPr/>
        </p:nvSpPr>
        <p:spPr>
          <a:xfrm>
            <a:off x="4164120" y="4006800"/>
            <a:ext cx="2007360" cy="15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Прямоугольник 66"/>
          <p:cNvSpPr/>
          <p:nvPr/>
        </p:nvSpPr>
        <p:spPr>
          <a:xfrm>
            <a:off x="5715000" y="1371600"/>
            <a:ext cx="5450400" cy="68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1300" b="0" strike="noStrike" spc="-1">
                <a:solidFill>
                  <a:srgbClr val="000000"/>
                </a:solidFill>
                <a:latin typeface="Arial"/>
                <a:ea typeface="DejaVu Sans"/>
              </a:rPr>
              <a:t>Таблица с результатами обычного прогноза и реконсилированного при помощи Bottom-up метода. Пока что наблюдаются не лучшие результаты.</a:t>
            </a:r>
            <a:r>
              <a:rPr lang="en-US" sz="1300" b="0" strike="noStrike" spc="-1">
                <a:solidFill>
                  <a:srgbClr val="729FCF"/>
                </a:solidFill>
                <a:latin typeface="Arial"/>
                <a:ea typeface="DejaVu Sans"/>
              </a:rPr>
              <a:t> 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457200" y="3189758"/>
            <a:ext cx="5333760" cy="264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latin typeface="Arial"/>
              </a:rPr>
              <a:t>Делаем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прогнозирование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по</a:t>
            </a:r>
            <a:r>
              <a:rPr lang="en-US" sz="1600" b="0" strike="noStrike" spc="-1" dirty="0">
                <a:latin typeface="Arial"/>
              </a:rPr>
              <a:t> summing matrix 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 err="1">
                <a:latin typeface="Arial"/>
              </a:rPr>
              <a:t>как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линейной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интерполяции</a:t>
            </a:r>
            <a:r>
              <a:rPr lang="en-US" sz="1600" b="0" strike="noStrike" spc="-1" dirty="0"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2012-01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2012-02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2012-03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2012-01/2011-12-26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2012-01/2012-01-02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…</a:t>
            </a:r>
          </a:p>
          <a:p>
            <a:pPr>
              <a:lnSpc>
                <a:spcPct val="100000"/>
              </a:lnSpc>
              <a:buNone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latin typeface="Arial"/>
              </a:rPr>
              <a:t>0 </a:t>
            </a:r>
            <a:r>
              <a:rPr lang="en-US" sz="1600" b="0" strike="noStrike" spc="-1" dirty="0" err="1">
                <a:latin typeface="Arial"/>
              </a:rPr>
              <a:t>или</a:t>
            </a:r>
            <a:r>
              <a:rPr lang="en-US" sz="1600" b="0" strike="noStrike" spc="-1" dirty="0">
                <a:latin typeface="Arial"/>
              </a:rPr>
              <a:t> 1 </a:t>
            </a:r>
            <a:r>
              <a:rPr lang="en-US" sz="1600" b="0" strike="noStrike" spc="-1" dirty="0" err="1">
                <a:latin typeface="Arial"/>
              </a:rPr>
              <a:t>отмечалось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на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каждом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уровне</a:t>
            </a:r>
            <a:r>
              <a:rPr lang="en-US" sz="1600" b="0" strike="noStrike" spc="-1" dirty="0">
                <a:latin typeface="Arial"/>
              </a:rPr>
              <a:t> </a:t>
            </a:r>
            <a:r>
              <a:rPr lang="en-US" sz="1600" b="0" strike="noStrike" spc="-1" dirty="0" err="1">
                <a:latin typeface="Arial"/>
              </a:rPr>
              <a:t>иерархии</a:t>
            </a:r>
            <a:r>
              <a:rPr lang="en-US" sz="1600" b="0" strike="noStrike" spc="-1" dirty="0">
                <a:latin typeface="Arial"/>
              </a:rPr>
              <a:t> </a:t>
            </a:r>
          </a:p>
        </p:txBody>
      </p:sp>
      <p:pic>
        <p:nvPicPr>
          <p:cNvPr id="69" name="Рисунок 68"/>
          <p:cNvPicPr/>
          <p:nvPr/>
        </p:nvPicPr>
        <p:blipFill>
          <a:blip r:embed="rId3"/>
          <a:stretch/>
        </p:blipFill>
        <p:spPr>
          <a:xfrm>
            <a:off x="5715360" y="2324520"/>
            <a:ext cx="5257080" cy="1104120"/>
          </a:xfrm>
          <a:prstGeom prst="rect">
            <a:avLst/>
          </a:prstGeom>
          <a:ln w="0">
            <a:noFill/>
          </a:ln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F8F8F48E-48C7-BC48-A521-F4BF9EFE4DB6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Зуйкова Ольга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hts_reconcilation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66" name="Текст 6"/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Сервис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7" name="TextBox 7"/>
          <p:cNvSpPr/>
          <p:nvPr/>
        </p:nvSpPr>
        <p:spPr>
          <a:xfrm>
            <a:off x="516600" y="1440720"/>
            <a:ext cx="4723200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HSE Sans"/>
              </a:rPr>
              <a:t>Прошлые результаты: </a:t>
            </a:r>
            <a:r>
              <a:rPr lang="en-US" sz="2400" b="0" strike="noStrike" spc="-1" dirty="0" err="1">
                <a:solidFill>
                  <a:srgbClr val="0F2C68"/>
                </a:solidFill>
                <a:latin typeface="HSE Sans"/>
              </a:rPr>
              <a:t>Streamlit</a:t>
            </a:r>
            <a:r>
              <a:rPr lang="en-US" sz="2400" b="0" strike="noStrike" spc="-1" dirty="0">
                <a:solidFill>
                  <a:srgbClr val="0F2C68"/>
                </a:solidFill>
                <a:latin typeface="HSE Sans"/>
              </a:rPr>
              <a:t>-</a:t>
            </a: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сервис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68" name="TextBox 8"/>
          <p:cNvSpPr/>
          <p:nvPr/>
        </p:nvSpPr>
        <p:spPr>
          <a:xfrm>
            <a:off x="568980" y="2270263"/>
            <a:ext cx="4114800" cy="271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2000" b="1" strike="noStrike" spc="-1" dirty="0">
                <a:solidFill>
                  <a:srgbClr val="0F2C68"/>
                </a:solidFill>
                <a:latin typeface="HSE Sans"/>
              </a:rPr>
              <a:t>Предскажем ваши временные ряды за несколько секунд (или минут… или десятков минут…).</a:t>
            </a:r>
            <a:endParaRPr lang="en-US" sz="20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800" b="0" strike="noStrike" spc="-1" dirty="0">
                <a:solidFill>
                  <a:srgbClr val="0F2C68"/>
                </a:solidFill>
                <a:latin typeface="HSE Sans"/>
              </a:rPr>
              <a:t>Возможности будут расширяться по мере улучшений и слияний наработок в основную ветку.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69" name="Рисунок 10"/>
          <p:cNvPicPr/>
          <p:nvPr/>
        </p:nvPicPr>
        <p:blipFill>
          <a:blip r:embed="rId2"/>
          <a:stretch/>
        </p:blipFill>
        <p:spPr>
          <a:xfrm>
            <a:off x="4736160" y="1335960"/>
            <a:ext cx="6904800" cy="5161680"/>
          </a:xfrm>
          <a:prstGeom prst="rect">
            <a:avLst/>
          </a:prstGeom>
          <a:ln w="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2AD34-635D-8743-BE04-486CF46696FD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Алина Костромина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features/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streamlit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66" name="Текст 6"/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Сервис 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67" name="TextBox 7"/>
          <p:cNvSpPr/>
          <p:nvPr/>
        </p:nvSpPr>
        <p:spPr>
          <a:xfrm>
            <a:off x="516600" y="1440720"/>
            <a:ext cx="47232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Новые результаты</a:t>
            </a:r>
            <a:endParaRPr lang="en-US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368" name="TextBox 8"/>
          <p:cNvSpPr/>
          <p:nvPr/>
        </p:nvSpPr>
        <p:spPr>
          <a:xfrm>
            <a:off x="607554" y="1994497"/>
            <a:ext cx="10813241" cy="10757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Добавлена работа с категориальными признаками.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Перед релизом исправлены основные баги и недочеты (их было много, спасибо ребятам).</a:t>
            </a:r>
            <a:endParaRPr lang="en-US" sz="1600" strike="noStrike" spc="-1" dirty="0">
              <a:solidFill>
                <a:srgbClr val="0F2C68"/>
              </a:solidFill>
              <a:latin typeface="HSE Sans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Добавление автоматического распознавания гранулярности ряда (какой ряд: дневной, месячный, квартальный?) 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</a:rPr>
              <a:t>Помощь ребятам, объяснение устройства библиотеки и другие вопросы</a:t>
            </a:r>
            <a:r>
              <a:rPr lang="ru-RU" sz="1600" spc="-1" dirty="0">
                <a:solidFill>
                  <a:srgbClr val="0F2C68"/>
                </a:solidFill>
                <a:latin typeface="Arial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2AD34-635D-8743-BE04-486CF46696FD}"/>
              </a:ext>
            </a:extLst>
          </p:cNvPr>
          <p:cNvSpPr/>
          <p:nvPr/>
        </p:nvSpPr>
        <p:spPr>
          <a:xfrm>
            <a:off x="516600" y="6072436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Arial"/>
              </a:rPr>
              <a:t>Алина Костромина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features/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streamlit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71289D0-C954-E545-A62C-832884382866}"/>
              </a:ext>
            </a:extLst>
          </p:cNvPr>
          <p:cNvSpPr/>
          <p:nvPr/>
        </p:nvSpPr>
        <p:spPr>
          <a:xfrm>
            <a:off x="516600" y="3284644"/>
            <a:ext cx="47232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Планы</a:t>
            </a:r>
            <a:endParaRPr lang="en-US" sz="24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F7CC03DF-7856-304E-9FEC-464B259F1FFB}"/>
              </a:ext>
            </a:extLst>
          </p:cNvPr>
          <p:cNvSpPr/>
          <p:nvPr/>
        </p:nvSpPr>
        <p:spPr>
          <a:xfrm>
            <a:off x="607553" y="3853677"/>
            <a:ext cx="10813241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Помощь с имплементацией нейронных сетей (доработка </a:t>
            </a:r>
            <a:r>
              <a:rPr lang="ru-RU" sz="1600" strike="noStrike" spc="-1" dirty="0" err="1">
                <a:solidFill>
                  <a:srgbClr val="0F2C68"/>
                </a:solidFill>
                <a:latin typeface="HSE Sans"/>
              </a:rPr>
              <a:t>пайплайна</a:t>
            </a: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 генерации признаков, чтобы можно было генерировать признаки по </a:t>
            </a:r>
            <a:r>
              <a:rPr lang="ru-RU" sz="1600" strike="noStrike" spc="-1" dirty="0" err="1">
                <a:solidFill>
                  <a:srgbClr val="0F2C68"/>
                </a:solidFill>
                <a:latin typeface="HSE Sans"/>
              </a:rPr>
              <a:t>батчам</a:t>
            </a: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, а не все сразу).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Улучшение </a:t>
            </a:r>
            <a:r>
              <a:rPr lang="ru-RU" sz="1600" strike="noStrike" spc="-1" dirty="0" err="1">
                <a:solidFill>
                  <a:srgbClr val="0F2C68"/>
                </a:solidFill>
                <a:latin typeface="HSE Sans"/>
              </a:rPr>
              <a:t>юзабилити</a:t>
            </a: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 (добавление новых </a:t>
            </a:r>
            <a:r>
              <a:rPr lang="ru-RU" sz="1600" strike="noStrike" spc="-1" dirty="0" err="1">
                <a:solidFill>
                  <a:srgbClr val="0F2C68"/>
                </a:solidFill>
                <a:latin typeface="HSE Sans"/>
              </a:rPr>
              <a:t>туториалов</a:t>
            </a:r>
            <a:r>
              <a:rPr lang="ru-RU" sz="1600" strike="noStrike" spc="-1" dirty="0">
                <a:solidFill>
                  <a:srgbClr val="0F2C68"/>
                </a:solidFill>
                <a:latin typeface="HSE Sans"/>
              </a:rPr>
              <a:t> и других материалов).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Помощь в объединении наших усилий в </a:t>
            </a:r>
            <a:r>
              <a:rPr lang="en-US" sz="1600" spc="-1" dirty="0">
                <a:solidFill>
                  <a:srgbClr val="0F2C68"/>
                </a:solidFill>
                <a:latin typeface="HSE Sans"/>
              </a:rPr>
              <a:t>main-</a:t>
            </a: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ветке.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Доработка </a:t>
            </a:r>
            <a:r>
              <a:rPr lang="en-US" sz="1600" spc="-1" dirty="0" err="1">
                <a:solidFill>
                  <a:srgbClr val="0F2C68"/>
                </a:solidFill>
                <a:latin typeface="HSE Sans"/>
              </a:rPr>
              <a:t>Streamlit</a:t>
            </a:r>
            <a:r>
              <a:rPr lang="ru-RU" sz="1600" spc="-1" dirty="0">
                <a:solidFill>
                  <a:srgbClr val="0F2C68"/>
                </a:solidFill>
                <a:latin typeface="HSE Sans"/>
              </a:rPr>
              <a:t>-приложения.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Ну и, конечно, поиск и исправление багов </a:t>
            </a:r>
            <a:r>
              <a:rPr lang="ru-RU" sz="1600" spc="-1" dirty="0">
                <a:solidFill>
                  <a:srgbClr val="0F2C68"/>
                </a:solidFill>
                <a:latin typeface="HSE Sans"/>
                <a:sym typeface="Wingdings" pitchFamily="2" charset="2"/>
              </a:rPr>
              <a:t></a:t>
            </a:r>
            <a:endParaRPr lang="ru-RU" sz="1600" spc="-1" dirty="0">
              <a:solidFill>
                <a:srgbClr val="0F2C68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6294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85720" y="1447920"/>
            <a:ext cx="524520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Мотивация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Введение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0" name="TextBox 16"/>
          <p:cNvSpPr/>
          <p:nvPr/>
        </p:nvSpPr>
        <p:spPr>
          <a:xfrm>
            <a:off x="7022520" y="1447920"/>
            <a:ext cx="45835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1" strike="noStrike" spc="-1">
                <a:solidFill>
                  <a:srgbClr val="0F2C68"/>
                </a:solidFill>
                <a:latin typeface="HSE Sans"/>
              </a:rPr>
              <a:t>Временные ряды – это важно!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ru-RU" sz="2400" b="1" strike="noStrike" spc="-1">
                <a:solidFill>
                  <a:srgbClr val="0F2C68"/>
                </a:solidFill>
                <a:latin typeface="HSE Sans"/>
              </a:rPr>
              <a:t>(и интересно)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2" name="TextBox 18"/>
          <p:cNvSpPr/>
          <p:nvPr/>
        </p:nvSpPr>
        <p:spPr>
          <a:xfrm>
            <a:off x="585720" y="1998720"/>
            <a:ext cx="550980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В области </a:t>
            </a:r>
            <a:r>
              <a:rPr lang="en-US" sz="1600" spc="-1" dirty="0">
                <a:solidFill>
                  <a:srgbClr val="0F2C68"/>
                </a:solidFill>
                <a:latin typeface="HSE Sans"/>
              </a:rPr>
              <a:t>time series</a:t>
            </a:r>
            <a:r>
              <a:rPr lang="ru-RU" sz="1600" spc="-1" dirty="0">
                <a:solidFill>
                  <a:srgbClr val="0F2C68"/>
                </a:solidFill>
                <a:latin typeface="HSE Sans"/>
              </a:rPr>
              <a:t> </a:t>
            </a:r>
            <a:r>
              <a:rPr lang="en-US" sz="1600" spc="-1" dirty="0">
                <a:solidFill>
                  <a:srgbClr val="0F2C68"/>
                </a:solidFill>
                <a:latin typeface="HSE Sans"/>
              </a:rPr>
              <a:t>forecasting </a:t>
            </a:r>
            <a:r>
              <a:rPr lang="ru-RU" sz="1600" spc="-1" dirty="0">
                <a:solidFill>
                  <a:srgbClr val="0F2C68"/>
                </a:solidFill>
                <a:latin typeface="HSE Sans"/>
              </a:rPr>
              <a:t>м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ного прикладных задач, но относительно мало исследований.</a:t>
            </a:r>
            <a:endParaRPr lang="en-US" sz="16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rgbClr val="0F2C68"/>
                </a:solidFill>
                <a:latin typeface="HSE Sans"/>
              </a:rPr>
              <a:t>Существует множество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 уникальных методов и подходов (статистические, </a:t>
            </a:r>
            <a:r>
              <a:rPr lang="en-US" sz="1600" b="0" strike="noStrike" spc="-1" dirty="0">
                <a:solidFill>
                  <a:srgbClr val="0F2C68"/>
                </a:solidFill>
                <a:latin typeface="HSE Sans"/>
              </a:rPr>
              <a:t>ML, DL)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Прослеживается тесная связь с другими областями анализа данных.</a:t>
            </a:r>
            <a:endParaRPr lang="en-US" sz="16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F2C68"/>
                </a:solidFill>
                <a:latin typeface="-apple-system"/>
              </a:rPr>
              <a:t>Финансы, производство, социальные и экономические исследования, климатология и многие другие области постоянно обращаются к анализу временных рядов.</a:t>
            </a:r>
            <a:endParaRPr lang="en-US" sz="1600" b="0" strike="noStrike" spc="-1" dirty="0">
              <a:latin typeface="Arial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8F600F5-343D-504B-B7B0-324E3DACC429}"/>
              </a:ext>
            </a:extLst>
          </p:cNvPr>
          <p:cNvGrpSpPr/>
          <p:nvPr/>
        </p:nvGrpSpPr>
        <p:grpSpPr>
          <a:xfrm>
            <a:off x="6260039" y="2724624"/>
            <a:ext cx="5509799" cy="2506457"/>
            <a:chOff x="6729120" y="2938380"/>
            <a:chExt cx="5169960" cy="2226479"/>
          </a:xfrm>
        </p:grpSpPr>
        <p:pic>
          <p:nvPicPr>
            <p:cNvPr id="291" name="Picture 2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29120" y="2938380"/>
              <a:ext cx="5169960" cy="2226479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E7076397-3B35-244B-AD51-3EADF318894C}"/>
                </a:ext>
              </a:extLst>
            </p:cNvPr>
            <p:cNvSpPr/>
            <p:nvPr/>
          </p:nvSpPr>
          <p:spPr>
            <a:xfrm>
              <a:off x="7220197" y="3663538"/>
              <a:ext cx="2274125" cy="6947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JetBrainsMono NFM" panose="02000009000000000000" pitchFamily="49" charset="0"/>
                <a:ea typeface="JetBrainsMono NFM" panose="02000009000000000000" pitchFamily="49" charset="0"/>
                <a:cs typeface="JetBrainsMono NFM" panose="02000009000000000000" pitchFamily="49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85720" y="1447920"/>
            <a:ext cx="1105776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>
                <a:solidFill>
                  <a:srgbClr val="0F2C68"/>
                </a:solidFill>
                <a:latin typeface="HSE Sans"/>
              </a:rPr>
              <a:t>Представляем </a:t>
            </a:r>
            <a:r>
              <a:rPr lang="en-US" sz="2400" b="0" strike="noStrike" spc="-1" dirty="0" err="1">
                <a:solidFill>
                  <a:srgbClr val="0F2C68"/>
                </a:solidFill>
                <a:latin typeface="HSE Sans"/>
              </a:rPr>
              <a:t>tsururu</a:t>
            </a:r>
            <a:r>
              <a:rPr lang="en-US" sz="2400" b="0" strike="noStrike" spc="-1" dirty="0">
                <a:solidFill>
                  <a:srgbClr val="0F2C68"/>
                </a:solidFill>
                <a:latin typeface="HSE Sans"/>
              </a:rPr>
              <a:t>: 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85720" y="2086560"/>
            <a:ext cx="5509800" cy="4502130"/>
          </a:xfrm>
          <a:prstGeom prst="rect">
            <a:avLst/>
          </a:prstGeom>
          <a:noFill/>
          <a:ln w="0">
            <a:noFill/>
          </a:ln>
        </p:spPr>
        <p:txBody>
          <a:bodyPr lIns="0" tIns="0" rIns="0" numCol="1" spcCol="0" anchor="t">
            <a:noAutofit/>
          </a:bodyPr>
          <a:lstStyle/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ru-RU" sz="1600" spc="-1" dirty="0">
                <a:solidFill>
                  <a:srgbClr val="0E2D69"/>
                </a:solidFill>
                <a:latin typeface="HSE Sans"/>
              </a:rPr>
              <a:t>Инструмент для прогнозирования одномерных и многомерных временных рядов.</a:t>
            </a:r>
            <a:endParaRPr lang="en-US" sz="1600" b="0" strike="noStrike" spc="-1" dirty="0">
              <a:solidFill>
                <a:srgbClr val="0E2D69"/>
              </a:solidFill>
              <a:latin typeface="HSE Sans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E2D69"/>
                </a:solidFill>
                <a:latin typeface="HSE Sans"/>
              </a:rPr>
              <a:t>3 режима предсказаний: </a:t>
            </a:r>
            <a:r>
              <a:rPr lang="en-US" sz="1600" b="0" strike="noStrike" spc="-1" dirty="0">
                <a:solidFill>
                  <a:srgbClr val="0E2D69"/>
                </a:solidFill>
                <a:latin typeface="HSE Sans"/>
              </a:rPr>
              <a:t>local-, global-, multivariate-modelling.</a:t>
            </a:r>
            <a:endParaRPr lang="ru-RU" sz="1600" b="0" strike="noStrike" spc="-1" dirty="0">
              <a:solidFill>
                <a:srgbClr val="0E2D69"/>
              </a:solidFill>
              <a:latin typeface="HSE Sans"/>
            </a:endParaRPr>
          </a:p>
          <a:p>
            <a:pPr marL="743040" lvl="1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en-US" sz="1200" spc="-1" dirty="0">
                <a:solidFill>
                  <a:srgbClr val="0E2D69"/>
                </a:solidFill>
                <a:latin typeface="Calibri"/>
              </a:rPr>
              <a:t>local-modelling: </a:t>
            </a:r>
            <a:r>
              <a:rPr lang="ru-RU" sz="1200" spc="-1" dirty="0">
                <a:solidFill>
                  <a:srgbClr val="0E2D69"/>
                </a:solidFill>
                <a:latin typeface="Calibri"/>
              </a:rPr>
              <a:t>одна модель на один ряд.</a:t>
            </a:r>
          </a:p>
          <a:p>
            <a:pPr marL="743040" lvl="1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en-US" sz="1200" spc="-1" dirty="0">
                <a:solidFill>
                  <a:srgbClr val="0E2D69"/>
                </a:solidFill>
                <a:latin typeface="Calibri"/>
              </a:rPr>
              <a:t>g</a:t>
            </a:r>
            <a:r>
              <a:rPr lang="en-US" sz="1200" b="0" strike="noStrike" spc="-1" dirty="0">
                <a:solidFill>
                  <a:srgbClr val="0E2D69"/>
                </a:solidFill>
                <a:latin typeface="Calibri"/>
              </a:rPr>
              <a:t>lobal-modelling: </a:t>
            </a:r>
            <a:r>
              <a:rPr lang="ru-RU" sz="1200" b="0" strike="noStrike" spc="-1" dirty="0">
                <a:solidFill>
                  <a:srgbClr val="0E2D69"/>
                </a:solidFill>
                <a:latin typeface="Calibri"/>
              </a:rPr>
              <a:t>одна модель на все ряды.</a:t>
            </a:r>
            <a:endParaRPr lang="en-US" sz="1200" b="0" strike="noStrike" spc="-1" dirty="0">
              <a:solidFill>
                <a:srgbClr val="0E2D69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en-US" sz="1200" spc="-1" dirty="0">
                <a:solidFill>
                  <a:srgbClr val="0E2D69"/>
                </a:solidFill>
                <a:latin typeface="Calibri"/>
              </a:rPr>
              <a:t>multivariate-modelling: </a:t>
            </a:r>
            <a:r>
              <a:rPr lang="ru-RU" sz="1200" spc="-1" dirty="0">
                <a:solidFill>
                  <a:srgbClr val="0E2D69"/>
                </a:solidFill>
                <a:latin typeface="Calibri"/>
              </a:rPr>
              <a:t>одна модель на все ряды, при этом используются кросс-признаки (лаги рядов являются признаками друг для друга).</a:t>
            </a:r>
            <a:endParaRPr lang="en-RU" sz="1200" b="0" strike="noStrike" spc="-1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E2D69"/>
                </a:solidFill>
                <a:latin typeface="HSE Sans"/>
              </a:rPr>
              <a:t>Аккуратная предобработка ряда (</a:t>
            </a:r>
            <a:r>
              <a:rPr lang="ru-RU" sz="1600" b="0" strike="noStrike" spc="-1" dirty="0" err="1">
                <a:solidFill>
                  <a:srgbClr val="0E2D69"/>
                </a:solidFill>
                <a:latin typeface="HSE Sans"/>
              </a:rPr>
              <a:t>трансформеры</a:t>
            </a:r>
            <a:r>
              <a:rPr lang="ru-RU" sz="1600" b="0" strike="noStrike" spc="-1" dirty="0">
                <a:solidFill>
                  <a:srgbClr val="0E2D69"/>
                </a:solidFill>
                <a:latin typeface="HSE Sans"/>
              </a:rPr>
              <a:t> можно применять на ряд как при создании как признаков, так и целевых значений).</a:t>
            </a:r>
            <a:endParaRPr lang="en-RU" sz="1600" b="0" strike="noStrike" spc="-1">
              <a:solidFill>
                <a:srgbClr val="0F2C68"/>
              </a:solidFill>
              <a:latin typeface="Calibri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E2D69"/>
                </a:solidFill>
                <a:latin typeface="HSE Sans"/>
              </a:rPr>
              <a:t>5+ стратегий.</a:t>
            </a: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0E2D69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F2C68"/>
                </a:solidFill>
                <a:latin typeface="Calibri"/>
              </a:rPr>
              <a:t>Совсем скоро выпуск в </a:t>
            </a:r>
            <a:r>
              <a:rPr lang="en-US" sz="1600" b="0" strike="noStrike" spc="-1" dirty="0">
                <a:solidFill>
                  <a:srgbClr val="0F2C68"/>
                </a:solidFill>
                <a:latin typeface="Calibri"/>
              </a:rPr>
              <a:t>open-source</a:t>
            </a:r>
            <a:r>
              <a:rPr lang="ru-RU" sz="1600" b="0" strike="noStrike" spc="-1" dirty="0">
                <a:solidFill>
                  <a:srgbClr val="0F2C68"/>
                </a:solidFill>
                <a:latin typeface="Calibri"/>
              </a:rPr>
              <a:t> (поэтому </a:t>
            </a:r>
            <a:r>
              <a:rPr lang="ru-RU" sz="1600" spc="-1" dirty="0">
                <a:solidFill>
                  <a:srgbClr val="0F2C68"/>
                </a:solidFill>
                <a:latin typeface="Calibri"/>
              </a:rPr>
              <a:t>любые </a:t>
            </a:r>
            <a:r>
              <a:rPr lang="ru-RU" sz="1600" b="0" strike="noStrike" spc="-1" dirty="0">
                <a:solidFill>
                  <a:srgbClr val="0F2C68"/>
                </a:solidFill>
                <a:latin typeface="Calibri"/>
              </a:rPr>
              <a:t>советы очень ценны)! </a:t>
            </a:r>
            <a:endParaRPr lang="en-RU" sz="16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E2D69"/>
                </a:solidFill>
                <a:latin typeface="HSE Sans"/>
              </a:rPr>
              <a:t>tsururu: </a:t>
            </a: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новизна и полезность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911D7E-08A8-6A47-826A-49B0E1CB41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269" y="6124320"/>
            <a:ext cx="1448955" cy="588334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58377CE-2420-B048-962F-E9E425E51D4B}"/>
              </a:ext>
            </a:extLst>
          </p:cNvPr>
          <p:cNvGrpSpPr/>
          <p:nvPr/>
        </p:nvGrpSpPr>
        <p:grpSpPr>
          <a:xfrm>
            <a:off x="6382272" y="2133178"/>
            <a:ext cx="4514325" cy="3892298"/>
            <a:chOff x="6221955" y="1987716"/>
            <a:chExt cx="4514325" cy="3892298"/>
          </a:xfrm>
        </p:grpSpPr>
        <p:pic>
          <p:nvPicPr>
            <p:cNvPr id="306" name="Рисунок 18"/>
            <p:cNvPicPr/>
            <p:nvPr/>
          </p:nvPicPr>
          <p:blipFill>
            <a:blip r:embed="rId3"/>
            <a:stretch/>
          </p:blipFill>
          <p:spPr>
            <a:xfrm>
              <a:off x="6260040" y="4267080"/>
              <a:ext cx="3887425" cy="1612934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55902FDA-0FB4-E44D-B424-537CEF618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955" y="1987716"/>
              <a:ext cx="4514325" cy="2117724"/>
            </a:xfrm>
            <a:prstGeom prst="rect">
              <a:avLst/>
            </a:prstGeom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D49D21-B87F-CE46-B31A-C6A81AD80C4C}"/>
              </a:ext>
            </a:extLst>
          </p:cNvPr>
          <p:cNvSpPr/>
          <p:nvPr/>
        </p:nvSpPr>
        <p:spPr>
          <a:xfrm>
            <a:off x="6420357" y="1249892"/>
            <a:ext cx="4888389" cy="78377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!</a:t>
            </a:r>
            <a:r>
              <a:rPr lang="en-US" dirty="0"/>
              <a:t> 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Для получения доступа пришлите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e-mail</a:t>
            </a:r>
            <a:r>
              <a:rPr lang="ru-RU" sz="1400" dirty="0">
                <a:solidFill>
                  <a:schemeClr val="accent1">
                    <a:lumMod val="50000"/>
                  </a:schemeClr>
                </a:solidFill>
              </a:rPr>
              <a:t> в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TG @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elineii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E98DD9-2C84-1048-85EB-3A545B774326}"/>
              </a:ext>
            </a:extLst>
          </p:cNvPr>
          <p:cNvCxnSpPr/>
          <p:nvPr/>
        </p:nvCxnSpPr>
        <p:spPr>
          <a:xfrm>
            <a:off x="7064679" y="2715840"/>
            <a:ext cx="0" cy="713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4CA416A2-66CF-8C41-AFA0-C3E2E603306E}"/>
              </a:ext>
            </a:extLst>
          </p:cNvPr>
          <p:cNvCxnSpPr>
            <a:cxnSpLocks/>
          </p:cNvCxnSpPr>
          <p:nvPr/>
        </p:nvCxnSpPr>
        <p:spPr>
          <a:xfrm>
            <a:off x="7064679" y="271584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A984331-2ADB-F844-A6A7-4D8F9067DF23}"/>
              </a:ext>
            </a:extLst>
          </p:cNvPr>
          <p:cNvCxnSpPr>
            <a:cxnSpLocks/>
          </p:cNvCxnSpPr>
          <p:nvPr/>
        </p:nvCxnSpPr>
        <p:spPr>
          <a:xfrm flipH="1">
            <a:off x="7064679" y="3240505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3CA8545-AC4A-E641-A25E-07AE575791D7}"/>
              </a:ext>
            </a:extLst>
          </p:cNvPr>
          <p:cNvCxnSpPr>
            <a:cxnSpLocks/>
          </p:cNvCxnSpPr>
          <p:nvPr/>
        </p:nvCxnSpPr>
        <p:spPr>
          <a:xfrm flipH="1">
            <a:off x="7064679" y="34290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8882A73-CB0E-0240-BFE6-30A8B1D4EB72}"/>
              </a:ext>
            </a:extLst>
          </p:cNvPr>
          <p:cNvCxnSpPr>
            <a:cxnSpLocks/>
          </p:cNvCxnSpPr>
          <p:nvPr/>
        </p:nvCxnSpPr>
        <p:spPr>
          <a:xfrm>
            <a:off x="10900672" y="2879983"/>
            <a:ext cx="0" cy="2493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E7850951-FBAE-EA49-9890-221FB585032E}"/>
              </a:ext>
            </a:extLst>
          </p:cNvPr>
          <p:cNvCxnSpPr>
            <a:cxnSpLocks/>
          </p:cNvCxnSpPr>
          <p:nvPr/>
        </p:nvCxnSpPr>
        <p:spPr>
          <a:xfrm flipH="1">
            <a:off x="10802875" y="3129364"/>
            <a:ext cx="9779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4EA9D84-B570-C944-A9B8-13639446516C}"/>
              </a:ext>
            </a:extLst>
          </p:cNvPr>
          <p:cNvCxnSpPr>
            <a:cxnSpLocks/>
          </p:cNvCxnSpPr>
          <p:nvPr/>
        </p:nvCxnSpPr>
        <p:spPr>
          <a:xfrm flipH="1">
            <a:off x="10709968" y="2880798"/>
            <a:ext cx="1866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78D5CA-A058-3240-8BE3-DB28290DA7BF}"/>
              </a:ext>
            </a:extLst>
          </p:cNvPr>
          <p:cNvSpPr txBox="1"/>
          <p:nvPr/>
        </p:nvSpPr>
        <p:spPr>
          <a:xfrm>
            <a:off x="5880308" y="2909698"/>
            <a:ext cx="108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dirty="0">
                <a:solidFill>
                  <a:schemeClr val="accent1">
                    <a:lumMod val="50000"/>
                  </a:schemeClr>
                </a:solidFill>
              </a:rPr>
              <a:t>Предобработка ряда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DC8F6-F477-114D-95C5-C3DA8B6EB863}"/>
              </a:ext>
            </a:extLst>
          </p:cNvPr>
          <p:cNvSpPr txBox="1"/>
          <p:nvPr/>
        </p:nvSpPr>
        <p:spPr>
          <a:xfrm>
            <a:off x="10887244" y="2777693"/>
            <a:ext cx="113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>
                <a:solidFill>
                  <a:schemeClr val="accent2">
                    <a:lumMod val="75000"/>
                  </a:schemeClr>
                </a:solidFill>
              </a:rPr>
              <a:t>Работа с категориальными признаками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829EC18-E76C-DE41-B5B7-5CAB590A2DE3}"/>
              </a:ext>
            </a:extLst>
          </p:cNvPr>
          <p:cNvCxnSpPr>
            <a:cxnSpLocks/>
          </p:cNvCxnSpPr>
          <p:nvPr/>
        </p:nvCxnSpPr>
        <p:spPr>
          <a:xfrm>
            <a:off x="7064679" y="3571683"/>
            <a:ext cx="0" cy="2209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5B85487-2C10-534B-A69D-4055EB2A6C3B}"/>
              </a:ext>
            </a:extLst>
          </p:cNvPr>
          <p:cNvCxnSpPr>
            <a:cxnSpLocks/>
          </p:cNvCxnSpPr>
          <p:nvPr/>
        </p:nvCxnSpPr>
        <p:spPr>
          <a:xfrm>
            <a:off x="7064679" y="3792612"/>
            <a:ext cx="1524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C1663F70-799A-B543-B41E-4C4FE69F1218}"/>
              </a:ext>
            </a:extLst>
          </p:cNvPr>
          <p:cNvCxnSpPr>
            <a:cxnSpLocks/>
          </p:cNvCxnSpPr>
          <p:nvPr/>
        </p:nvCxnSpPr>
        <p:spPr>
          <a:xfrm>
            <a:off x="7064679" y="3571683"/>
            <a:ext cx="1524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994608-4C25-0F4B-AC5C-C6D1B738C180}"/>
              </a:ext>
            </a:extLst>
          </p:cNvPr>
          <p:cNvSpPr txBox="1"/>
          <p:nvPr/>
        </p:nvSpPr>
        <p:spPr>
          <a:xfrm>
            <a:off x="5880307" y="3497481"/>
            <a:ext cx="1080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900" dirty="0">
                <a:solidFill>
                  <a:schemeClr val="accent6">
                    <a:lumMod val="75000"/>
                  </a:schemeClr>
                </a:solidFill>
              </a:rPr>
              <a:t>Признаки от времени</a:t>
            </a: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2AD2215E-0185-EF44-AE53-C2EADA386497}"/>
              </a:ext>
            </a:extLst>
          </p:cNvPr>
          <p:cNvCxnSpPr/>
          <p:nvPr/>
        </p:nvCxnSpPr>
        <p:spPr>
          <a:xfrm>
            <a:off x="9499941" y="3952172"/>
            <a:ext cx="13966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4BBFC3-B73F-0D45-85A2-37DC56F418F4}"/>
              </a:ext>
            </a:extLst>
          </p:cNvPr>
          <p:cNvSpPr txBox="1"/>
          <p:nvPr/>
        </p:nvSpPr>
        <p:spPr>
          <a:xfrm>
            <a:off x="10948251" y="3792612"/>
            <a:ext cx="97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Прошлые значения ряда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F6368-D94A-2340-BE65-A85DD370A451}"/>
              </a:ext>
            </a:extLst>
          </p:cNvPr>
          <p:cNvSpPr txBox="1"/>
          <p:nvPr/>
        </p:nvSpPr>
        <p:spPr>
          <a:xfrm>
            <a:off x="10420478" y="4149765"/>
            <a:ext cx="150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+ поддержка экзогенных признаков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85720" y="1447920"/>
            <a:ext cx="524520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F2C68"/>
                </a:solidFill>
                <a:latin typeface="HSE Sans"/>
              </a:rPr>
              <a:t>Стратегии предсказаний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 dirty="0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E2D69"/>
                </a:solidFill>
                <a:latin typeface="HSE Sans"/>
              </a:rPr>
              <a:t>Введение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pic>
        <p:nvPicPr>
          <p:cNvPr id="298" name="Рисунок 14"/>
          <p:cNvPicPr/>
          <p:nvPr/>
        </p:nvPicPr>
        <p:blipFill>
          <a:blip r:embed="rId2"/>
          <a:stretch/>
        </p:blipFill>
        <p:spPr>
          <a:xfrm>
            <a:off x="9862560" y="2966760"/>
            <a:ext cx="1344240" cy="1356840"/>
          </a:xfrm>
          <a:prstGeom prst="rect">
            <a:avLst/>
          </a:prstGeom>
          <a:ln w="0">
            <a:noFill/>
          </a:ln>
        </p:spPr>
      </p:pic>
      <p:sp>
        <p:nvSpPr>
          <p:cNvPr id="299" name="TextBox 15"/>
          <p:cNvSpPr/>
          <p:nvPr/>
        </p:nvSpPr>
        <p:spPr>
          <a:xfrm>
            <a:off x="9472320" y="4371120"/>
            <a:ext cx="243792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1000" b="0" i="1" strike="noStrike" spc="-1">
                <a:solidFill>
                  <a:srgbClr val="0F2C68"/>
                </a:solidFill>
                <a:latin typeface="HSE Sans"/>
              </a:rPr>
              <a:t>Другие стратегии доступны по ссылке </a:t>
            </a:r>
            <a:endParaRPr lang="en-US" sz="1000" b="0" strike="noStrike" spc="-1">
              <a:latin typeface="Arial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0C68D92-4C79-4E4C-B5F9-19349B457985}"/>
              </a:ext>
            </a:extLst>
          </p:cNvPr>
          <p:cNvCxnSpPr>
            <a:cxnSpLocks/>
          </p:cNvCxnSpPr>
          <p:nvPr/>
        </p:nvCxnSpPr>
        <p:spPr>
          <a:xfrm>
            <a:off x="9753070" y="5721374"/>
            <a:ext cx="0" cy="2493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67F87E4-AB16-E045-95A1-0BE4BAABDAFF}"/>
              </a:ext>
            </a:extLst>
          </p:cNvPr>
          <p:cNvCxnSpPr>
            <a:cxnSpLocks/>
          </p:cNvCxnSpPr>
          <p:nvPr/>
        </p:nvCxnSpPr>
        <p:spPr>
          <a:xfrm flipH="1">
            <a:off x="9567447" y="5970755"/>
            <a:ext cx="1856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8B1AF37-6AD1-7B47-A640-0662D01D2AB4}"/>
              </a:ext>
            </a:extLst>
          </p:cNvPr>
          <p:cNvCxnSpPr>
            <a:cxnSpLocks/>
          </p:cNvCxnSpPr>
          <p:nvPr/>
        </p:nvCxnSpPr>
        <p:spPr>
          <a:xfrm flipH="1">
            <a:off x="9562366" y="5722189"/>
            <a:ext cx="1866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F94EF6-61F2-1F47-9AE2-0F1E2AC693A9}"/>
              </a:ext>
            </a:extLst>
          </p:cNvPr>
          <p:cNvSpPr txBox="1"/>
          <p:nvPr/>
        </p:nvSpPr>
        <p:spPr>
          <a:xfrm>
            <a:off x="9862560" y="5615231"/>
            <a:ext cx="1963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" dirty="0">
                <a:solidFill>
                  <a:schemeClr val="accent2">
                    <a:lumMod val="75000"/>
                  </a:schemeClr>
                </a:solidFill>
              </a:rPr>
              <a:t>Примеры библиотек и методов, которые основаны на этих стратегиях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AE08E41-DDDF-894F-A7C8-CF123AA928CF}"/>
              </a:ext>
            </a:extLst>
          </p:cNvPr>
          <p:cNvGrpSpPr/>
          <p:nvPr/>
        </p:nvGrpSpPr>
        <p:grpSpPr>
          <a:xfrm>
            <a:off x="585720" y="1850310"/>
            <a:ext cx="8803800" cy="4570379"/>
            <a:chOff x="585720" y="1850310"/>
            <a:chExt cx="8803800" cy="4570379"/>
          </a:xfrm>
        </p:grpSpPr>
        <p:pic>
          <p:nvPicPr>
            <p:cNvPr id="297" name="Рисунок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720" y="1850310"/>
              <a:ext cx="8803800" cy="4570379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E1C8054-0A84-CD47-B398-020F088DB530}"/>
                </a:ext>
              </a:extLst>
            </p:cNvPr>
            <p:cNvSpPr/>
            <p:nvPr/>
          </p:nvSpPr>
          <p:spPr>
            <a:xfrm>
              <a:off x="6529675" y="5721374"/>
              <a:ext cx="1202835" cy="1761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Наша команда, роли и задачи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46BB51F-3F05-3C42-B510-D008849890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1869" y="2029192"/>
            <a:ext cx="5197608" cy="199182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Общая цель: доработать и улучшить</a:t>
            </a:r>
            <a:r>
              <a:rPr lang="en-US" sz="1600" dirty="0"/>
              <a:t> </a:t>
            </a:r>
            <a:r>
              <a:rPr lang="en-US" sz="1600" dirty="0" err="1"/>
              <a:t>tsururu</a:t>
            </a:r>
            <a:r>
              <a:rPr lang="en-US" sz="1600" dirty="0"/>
              <a:t>:</a:t>
            </a:r>
            <a:r>
              <a:rPr lang="ru-RU" sz="1600" dirty="0"/>
              <a:t> </a:t>
            </a:r>
            <a:r>
              <a:rPr lang="en-US" sz="1600" dirty="0"/>
              <a:t>open-source </a:t>
            </a:r>
            <a:r>
              <a:rPr lang="ru-RU" sz="1600" dirty="0"/>
              <a:t>решение для анализа временных рядов.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Главная цель: посмотреть на интересные подобласти анализа временных рядов и попробовать себя в них.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0DC02C-F6BD-364E-8CA3-72381CC9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245" y="4770108"/>
            <a:ext cx="1320905" cy="132090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34413B1-E22D-5747-A79F-FC32BF2D6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9" y="4770107"/>
            <a:ext cx="1320905" cy="132090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ED93E5-03E5-074B-A24F-A871FC53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245" y="3108949"/>
            <a:ext cx="1320905" cy="132090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CE92487-D192-8748-AC04-CEC1E44EC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46" y="1447790"/>
            <a:ext cx="1320905" cy="1320905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B2AD4A-9C15-D047-8E3F-51E7D9A59128}"/>
              </a:ext>
            </a:extLst>
          </p:cNvPr>
          <p:cNvSpPr txBox="1"/>
          <p:nvPr/>
        </p:nvSpPr>
        <p:spPr>
          <a:xfrm>
            <a:off x="7678615" y="1785076"/>
            <a:ext cx="3621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Построит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нейронку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 любой широты и глубины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8BCF2-6F67-2F40-8C4B-49F38E935AE9}"/>
              </a:ext>
            </a:extLst>
          </p:cNvPr>
          <p:cNvSpPr txBox="1"/>
          <p:nvPr/>
        </p:nvSpPr>
        <p:spPr>
          <a:xfrm>
            <a:off x="7678615" y="3203709"/>
            <a:ext cx="3621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Докажет, что даже простые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бейзлайны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 дают результаты, а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ансамблирование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 моделей – так вообще, лучшая вещь на свете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5C490-4A96-1144-A972-B1A67E25A489}"/>
              </a:ext>
            </a:extLst>
          </p:cNvPr>
          <p:cNvSpPr txBox="1"/>
          <p:nvPr/>
        </p:nvSpPr>
        <p:spPr>
          <a:xfrm>
            <a:off x="7678615" y="5012218"/>
            <a:ext cx="362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Знает, что такое </a:t>
            </a:r>
            <a:r>
              <a:rPr lang="ru-RU" sz="1600" dirty="0" err="1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реконсиляция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, сожмет и разожмет данные как угодно во времени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F3329-A7D3-E44D-8485-96B3E958EA16}"/>
              </a:ext>
            </a:extLst>
          </p:cNvPr>
          <p:cNvSpPr txBox="1"/>
          <p:nvPr/>
        </p:nvSpPr>
        <p:spPr>
          <a:xfrm>
            <a:off x="2157495" y="4872933"/>
            <a:ext cx="3371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Соберет воедино командные усилия и постарается сделать библиотеку более дружелюбной к пользователям</a:t>
            </a: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F054B665-1289-F043-A893-81198F6285A0}"/>
              </a:ext>
            </a:extLst>
          </p:cNvPr>
          <p:cNvSpPr txBox="1">
            <a:spLocks/>
          </p:cNvSpPr>
          <p:nvPr/>
        </p:nvSpPr>
        <p:spPr>
          <a:xfrm>
            <a:off x="6259892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tsururu</a:t>
            </a:r>
            <a:r>
              <a:rPr lang="en-US" dirty="0"/>
              <a:t>: </a:t>
            </a:r>
            <a:r>
              <a:rPr lang="ru-RU" dirty="0"/>
              <a:t>наша команда, роли и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75B7A-EA2E-E04E-84B2-74D10841EADD}"/>
              </a:ext>
            </a:extLst>
          </p:cNvPr>
          <p:cNvSpPr txBox="1"/>
          <p:nvPr/>
        </p:nvSpPr>
        <p:spPr>
          <a:xfrm>
            <a:off x="5892485" y="2768695"/>
            <a:ext cx="142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Карагодин Никита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5301D-2B76-2D49-AA23-8B33EDEC487C}"/>
              </a:ext>
            </a:extLst>
          </p:cNvPr>
          <p:cNvSpPr txBox="1"/>
          <p:nvPr/>
        </p:nvSpPr>
        <p:spPr>
          <a:xfrm>
            <a:off x="5892485" y="6091012"/>
            <a:ext cx="142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Зуйкова Ольга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50F04-6B21-0347-A893-42A0FD007458}"/>
              </a:ext>
            </a:extLst>
          </p:cNvPr>
          <p:cNvSpPr txBox="1"/>
          <p:nvPr/>
        </p:nvSpPr>
        <p:spPr>
          <a:xfrm>
            <a:off x="526937" y="6070875"/>
            <a:ext cx="142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Костромина Алина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C902EE-7494-C647-B86E-ADFE2C2E9C0C}"/>
              </a:ext>
            </a:extLst>
          </p:cNvPr>
          <p:cNvSpPr txBox="1"/>
          <p:nvPr/>
        </p:nvSpPr>
        <p:spPr>
          <a:xfrm>
            <a:off x="5892034" y="4429853"/>
            <a:ext cx="1423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accent1">
                    <a:lumMod val="50000"/>
                  </a:schemeClr>
                </a:solidFill>
                <a:latin typeface="HSE Sans" panose="02000000000000000000" pitchFamily="2" charset="0"/>
              </a:rPr>
              <a:t>Ларченков Михаил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6CA5DC-EFE2-0447-9F8B-313E07FB2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17" y="489595"/>
            <a:ext cx="4457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22" name="Текст 6"/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E2D69"/>
                </a:solidFill>
                <a:latin typeface="HSE Sans"/>
              </a:rPr>
              <a:t>EDA: exploratory data analysis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23" name="TextBox 7"/>
          <p:cNvSpPr/>
          <p:nvPr/>
        </p:nvSpPr>
        <p:spPr>
          <a:xfrm>
            <a:off x="516600" y="1440720"/>
            <a:ext cx="7755958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Прошлые результаты: </a:t>
            </a:r>
            <a:r>
              <a:rPr lang="en-US" sz="2400" b="0" strike="noStrike" spc="-1" dirty="0">
                <a:solidFill>
                  <a:srgbClr val="0F2C68"/>
                </a:solidFill>
                <a:latin typeface="HSE Sans"/>
              </a:rPr>
              <a:t>Exploratory data analysis: 2 </a:t>
            </a: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этапа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24" name="TextBox 8"/>
          <p:cNvSpPr/>
          <p:nvPr/>
        </p:nvSpPr>
        <p:spPr>
          <a:xfrm>
            <a:off x="1083240" y="2911209"/>
            <a:ext cx="5012280" cy="230687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StarSymbol"/>
              <a:buChar char="-"/>
            </a:pP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Сделали анализ литературы по временным рядам и поняли, какие временные ряды чаще всего берут исследователи</a:t>
            </a:r>
            <a:endParaRPr lang="en-US" sz="1600" b="0" strike="noStrike" spc="-1" dirty="0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StarSymbol"/>
              <a:buChar char="-"/>
            </a:pPr>
            <a:r>
              <a:rPr lang="ru-RU" sz="1600" b="0" strike="noStrike" spc="-1" dirty="0" err="1">
                <a:solidFill>
                  <a:srgbClr val="0F2C68"/>
                </a:solidFill>
                <a:latin typeface="HSE Sans"/>
              </a:rPr>
              <a:t>Отрисовали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 и проанализировали два больших </a:t>
            </a:r>
            <a:r>
              <a:rPr lang="ru-RU" sz="1600" b="0" strike="noStrike" spc="-1" dirty="0" err="1">
                <a:solidFill>
                  <a:srgbClr val="0F2C68"/>
                </a:solidFill>
                <a:latin typeface="HSE Sans"/>
              </a:rPr>
              <a:t>бенчмарка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 с </a:t>
            </a:r>
            <a:r>
              <a:rPr lang="ru-RU" sz="1600" b="0" strike="noStrike" spc="-1" dirty="0" err="1">
                <a:solidFill>
                  <a:srgbClr val="0F2C68"/>
                </a:solidFill>
                <a:latin typeface="HSE Sans"/>
              </a:rPr>
              <a:t>датасетами</a:t>
            </a:r>
            <a:endParaRPr lang="en-US" sz="1600" b="0" strike="noStrike" spc="-1" dirty="0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StarSymbol"/>
              <a:buChar char="-"/>
            </a:pP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Подумали, какие паттерны во временных рядах могут быть потенциально интересны</a:t>
            </a:r>
            <a:endParaRPr lang="en-US" sz="1600" b="0" strike="noStrike" spc="-1" dirty="0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StarSymbol"/>
              <a:buChar char="-"/>
            </a:pPr>
            <a:r>
              <a:rPr lang="ru-RU" sz="1600" b="0" i="1" strike="noStrike" spc="-1" dirty="0">
                <a:solidFill>
                  <a:srgbClr val="0F2C68"/>
                </a:solidFill>
                <a:latin typeface="HSE Sans"/>
              </a:rPr>
              <a:t>Собрали сводную таблицу характеристик временных рядов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25" name="TextBox 9"/>
          <p:cNvSpPr/>
          <p:nvPr/>
        </p:nvSpPr>
        <p:spPr>
          <a:xfrm>
            <a:off x="7826040" y="3306501"/>
            <a:ext cx="2953800" cy="1321985"/>
          </a:xfrm>
          <a:prstGeom prst="rect">
            <a:avLst/>
          </a:prstGeom>
          <a:solidFill>
            <a:srgbClr val="FFFFFF"/>
          </a:solidFill>
          <a:ln>
            <a:solidFill>
              <a:srgbClr val="ED7D31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StarSymbol"/>
              <a:buChar char="-"/>
            </a:pP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Для начала выбрали наиболее разнообразный, но при этом не слишком большой </a:t>
            </a:r>
            <a:r>
              <a:rPr lang="ru-RU" sz="1600" b="0" strike="noStrike" spc="-1" dirty="0" err="1">
                <a:solidFill>
                  <a:srgbClr val="0F2C68"/>
                </a:solidFill>
                <a:latin typeface="HSE Sans"/>
              </a:rPr>
              <a:t>датасет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 </a:t>
            </a:r>
            <a:r>
              <a:rPr lang="en-US" sz="1600" b="0" strike="noStrike" spc="-1" dirty="0">
                <a:solidFill>
                  <a:srgbClr val="0F2C68"/>
                </a:solidFill>
                <a:latin typeface="HSE Sans"/>
              </a:rPr>
              <a:t>ETTh1</a:t>
            </a:r>
            <a:r>
              <a:rPr lang="ru-RU" sz="1600" b="0" strike="noStrike" spc="-1" dirty="0">
                <a:solidFill>
                  <a:srgbClr val="0F2C68"/>
                </a:solidFill>
                <a:latin typeface="HSE Sans"/>
              </a:rPr>
              <a:t>, связанный с электричеством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26" name="Прямая со стрелкой 11"/>
          <p:cNvSpPr/>
          <p:nvPr/>
        </p:nvSpPr>
        <p:spPr>
          <a:xfrm flipV="1">
            <a:off x="6095880" y="3982320"/>
            <a:ext cx="1488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7" name="Рисунок 15"/>
          <p:cNvPicPr/>
          <p:nvPr/>
        </p:nvPicPr>
        <p:blipFill>
          <a:blip r:embed="rId2"/>
          <a:stretch/>
        </p:blipFill>
        <p:spPr>
          <a:xfrm>
            <a:off x="152280" y="5436360"/>
            <a:ext cx="1251720" cy="1253880"/>
          </a:xfrm>
          <a:prstGeom prst="rect">
            <a:avLst/>
          </a:prstGeom>
          <a:ln w="0">
            <a:noFill/>
          </a:ln>
        </p:spPr>
      </p:pic>
      <p:sp>
        <p:nvSpPr>
          <p:cNvPr id="328" name="Соединительная линия уступом 17"/>
          <p:cNvSpPr/>
          <p:nvPr/>
        </p:nvSpPr>
        <p:spPr>
          <a:xfrm rot="5400000">
            <a:off x="2195838" y="4675181"/>
            <a:ext cx="845221" cy="1931017"/>
          </a:xfrm>
          <a:prstGeom prst="bentConnector2">
            <a:avLst/>
          </a:pr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Рисунок 5"/>
          <p:cNvPicPr/>
          <p:nvPr/>
        </p:nvPicPr>
        <p:blipFill>
          <a:blip r:embed="rId2"/>
          <a:srcRect t="57095"/>
          <a:stretch/>
        </p:blipFill>
        <p:spPr>
          <a:xfrm>
            <a:off x="6260040" y="1284840"/>
            <a:ext cx="5184000" cy="3228480"/>
          </a:xfrm>
          <a:prstGeom prst="rect">
            <a:avLst/>
          </a:prstGeom>
          <a:ln w="0">
            <a:noFill/>
          </a:ln>
        </p:spPr>
      </p:pic>
      <p:pic>
        <p:nvPicPr>
          <p:cNvPr id="330" name="Рисунок 6"/>
          <p:cNvPicPr/>
          <p:nvPr/>
        </p:nvPicPr>
        <p:blipFill>
          <a:blip r:embed="rId2"/>
          <a:srcRect l="-250" t="-344" r="250" b="42135"/>
          <a:stretch/>
        </p:blipFill>
        <p:spPr>
          <a:xfrm>
            <a:off x="447120" y="1284840"/>
            <a:ext cx="5625000" cy="475236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3" name="Текст 6"/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0E2D69"/>
                </a:solidFill>
                <a:latin typeface="HSE Sans"/>
              </a:rPr>
              <a:t>EDA: exploratory data analysis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34" name="TextBox 10"/>
          <p:cNvSpPr/>
          <p:nvPr/>
        </p:nvSpPr>
        <p:spPr>
          <a:xfrm>
            <a:off x="6260040" y="4630680"/>
            <a:ext cx="5184000" cy="159898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b="0" strike="noStrike" spc="-1" dirty="0">
                <a:solidFill>
                  <a:srgbClr val="0F2C68"/>
                </a:solidFill>
                <a:latin typeface="HSE Sans"/>
              </a:rPr>
              <a:t>Гранулярность: от 15 минут (что удобно для задачи иерархии по времени).</a:t>
            </a:r>
            <a:endParaRPr lang="ru-RU" sz="1400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b="0" strike="noStrike" spc="-1" dirty="0">
                <a:solidFill>
                  <a:srgbClr val="0F2C68"/>
                </a:solidFill>
                <a:latin typeface="HSE Sans"/>
              </a:rPr>
              <a:t>Разнообразие паттернов: точки смены режима, локальные и глобальные тренды </a:t>
            </a:r>
            <a:r>
              <a:rPr lang="ru-RU" sz="1400" b="0" strike="noStrike" spc="-1" dirty="0">
                <a:solidFill>
                  <a:srgbClr val="0F2C68"/>
                </a:solidFill>
                <a:latin typeface="Wingdings"/>
              </a:rPr>
              <a:t></a:t>
            </a:r>
            <a:r>
              <a:rPr lang="en-US" sz="1400" b="0" strike="noStrike" spc="-1" dirty="0">
                <a:solidFill>
                  <a:srgbClr val="0F2C68"/>
                </a:solidFill>
                <a:latin typeface="HSE Sans"/>
              </a:rPr>
              <a:t> </a:t>
            </a:r>
            <a:r>
              <a:rPr lang="ru-RU" sz="1400" b="0" strike="noStrike" spc="-1" dirty="0">
                <a:solidFill>
                  <a:srgbClr val="0F2C68"/>
                </a:solidFill>
                <a:latin typeface="HSE Sans"/>
              </a:rPr>
              <a:t>интересно наблюдать, как разные модели справятся с такими трудностями.</a:t>
            </a:r>
            <a:endParaRPr lang="ru-RU" sz="1400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endParaRPr lang="ru-RU" sz="1400" b="0" strike="noStrike" spc="-1" dirty="0">
              <a:solidFill>
                <a:srgbClr val="0F2C68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Arial"/>
              </a:rPr>
              <a:t>Минус: п</a:t>
            </a:r>
            <a:r>
              <a:rPr lang="ru-RU" sz="1400" b="0" strike="noStrike" spc="-1" dirty="0">
                <a:solidFill>
                  <a:srgbClr val="0F2C68"/>
                </a:solidFill>
                <a:latin typeface="HSE Sans"/>
              </a:rPr>
              <a:t>рактически нет паттернов сезонности.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85720" y="1447920"/>
            <a:ext cx="5410044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Не бейте, что нет финально</a:t>
            </a:r>
            <a:r>
              <a:rPr lang="ru-RU" sz="2400" spc="-1" dirty="0">
                <a:solidFill>
                  <a:srgbClr val="0F2C68"/>
                </a:solidFill>
                <a:latin typeface="HSE Sans"/>
              </a:rPr>
              <a:t>й </a:t>
            </a:r>
            <a:r>
              <a:rPr lang="en-US" sz="2400" spc="-1" dirty="0">
                <a:solidFill>
                  <a:srgbClr val="0F2C68"/>
                </a:solidFill>
                <a:latin typeface="HSE Sans"/>
              </a:rPr>
              <a:t>ML </a:t>
            </a:r>
            <a:r>
              <a:rPr lang="ru-RU" sz="2400" spc="-1" dirty="0">
                <a:solidFill>
                  <a:srgbClr val="0F2C68"/>
                </a:solidFill>
                <a:latin typeface="HSE Sans"/>
              </a:rPr>
              <a:t>модели</a:t>
            </a:r>
            <a:endParaRPr lang="en-RU" sz="24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spc="-1" dirty="0">
                <a:solidFill>
                  <a:srgbClr val="0E2D69"/>
                </a:solidFill>
                <a:latin typeface="Calibri"/>
              </a:rPr>
              <a:t>Не бейте </a:t>
            </a:r>
            <a:r>
              <a:rPr lang="ru-RU" sz="1000" spc="-1" dirty="0">
                <a:solidFill>
                  <a:srgbClr val="0E2D69"/>
                </a:solidFill>
                <a:latin typeface="Calibri"/>
                <a:sym typeface="Wingdings" pitchFamily="2" charset="2"/>
              </a:rPr>
              <a:t>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292" name="TextBox 18"/>
          <p:cNvSpPr/>
          <p:nvPr/>
        </p:nvSpPr>
        <p:spPr>
          <a:xfrm>
            <a:off x="585719" y="1998720"/>
            <a:ext cx="4833175" cy="427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Мы сосредоточились на том, чтобы не просто решить какую-то одну задачу, а развить универсальный инструмент для решения целого рода задач прогнозирования временных рядов.</a:t>
            </a: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endParaRPr lang="ru-RU" sz="1600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F2C68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И тут нам не помешал бы совет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, как лучше сделать? Хороший ли вариант выбрать ряд (в нашем случае ряд прогнозирования электричества) или несколько и показать, как можно добиться классного результата, используя </a:t>
            </a:r>
            <a:r>
              <a:rPr lang="en-US" sz="1600" spc="-1" dirty="0" err="1">
                <a:solidFill>
                  <a:schemeClr val="accent1">
                    <a:lumMod val="50000"/>
                  </a:schemeClr>
                </a:solidFill>
                <a:latin typeface="Arial"/>
              </a:rPr>
              <a:t>tsururu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 (например, использовать </a:t>
            </a:r>
            <a:r>
              <a:rPr lang="ru-RU" sz="1600" spc="-1" dirty="0" err="1">
                <a:solidFill>
                  <a:schemeClr val="accent1">
                    <a:lumMod val="50000"/>
                  </a:schemeClr>
                </a:solidFill>
                <a:latin typeface="Arial"/>
              </a:rPr>
              <a:t>нормализаторы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, если у нас есть тренд или подобрать временные </a:t>
            </a:r>
            <a:r>
              <a:rPr lang="ru-RU" sz="1600" spc="-1" dirty="0" err="1">
                <a:solidFill>
                  <a:schemeClr val="accent1">
                    <a:lumMod val="50000"/>
                  </a:schemeClr>
                </a:solidFill>
                <a:latin typeface="Arial"/>
              </a:rPr>
              <a:t>фичи</a:t>
            </a:r>
            <a:r>
              <a:rPr lang="ru-RU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, если у нас есть сезонность или использовать иерархию по времени, если мы хотим прогнозировать как на день, так и на месяцы вперед)</a:t>
            </a:r>
            <a:r>
              <a:rPr lang="en-US" sz="1600" spc="-1" dirty="0">
                <a:solidFill>
                  <a:schemeClr val="accent1">
                    <a:lumMod val="50000"/>
                  </a:schemeClr>
                </a:solidFill>
                <a:latin typeface="Arial"/>
              </a:rPr>
              <a:t>? </a:t>
            </a:r>
            <a:endParaRPr lang="ru-RU" sz="16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1026" name="Picture 2" descr="Data Science For Cats : PART 4 - DEV Community">
            <a:extLst>
              <a:ext uri="{FF2B5EF4-FFF2-40B4-BE49-F238E27FC236}">
                <a16:creationId xmlns:a16="http://schemas.microsoft.com/office/drawing/2014/main" id="{4EBCC91A-76FF-AA47-B29C-E6FC0E6F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612" y="1970183"/>
            <a:ext cx="6450468" cy="37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FF5D8E-9AAA-134F-8E3F-109B2A269E8E}"/>
              </a:ext>
            </a:extLst>
          </p:cNvPr>
          <p:cNvSpPr txBox="1"/>
          <p:nvPr/>
        </p:nvSpPr>
        <p:spPr>
          <a:xfrm>
            <a:off x="7284478" y="4920609"/>
            <a:ext cx="10043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В данных тренд?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63614-C0EE-7046-B3B5-1EEC277577FE}"/>
              </a:ext>
            </a:extLst>
          </p:cNvPr>
          <p:cNvSpPr txBox="1"/>
          <p:nvPr/>
        </p:nvSpPr>
        <p:spPr>
          <a:xfrm>
            <a:off x="8817683" y="4920608"/>
            <a:ext cx="10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Кажется, это сезонность!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F0B8F-0701-424E-B6F9-BF573F7CEC6D}"/>
              </a:ext>
            </a:extLst>
          </p:cNvPr>
          <p:cNvSpPr txBox="1"/>
          <p:nvPr/>
        </p:nvSpPr>
        <p:spPr>
          <a:xfrm>
            <a:off x="8892464" y="2422038"/>
            <a:ext cx="10043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Используй </a:t>
            </a:r>
            <a:r>
              <a:rPr lang="en-US" sz="700" dirty="0" err="1">
                <a:solidFill>
                  <a:schemeClr val="accent1">
                    <a:lumMod val="50000"/>
                  </a:schemeClr>
                </a:solidFill>
              </a:rPr>
              <a:t>tsururu</a:t>
            </a:r>
            <a:r>
              <a:rPr lang="en-US" sz="700" dirty="0">
                <a:solidFill>
                  <a:schemeClr val="accent1">
                    <a:lumMod val="50000"/>
                  </a:schemeClr>
                </a:solidFill>
              </a:rPr>
              <a:t>! 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У нас есть сезонные признаки и автоматическое определение гранулярности ряда!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1F7C6-9DFB-F647-B9A5-934E7178DC60}"/>
              </a:ext>
            </a:extLst>
          </p:cNvPr>
          <p:cNvSpPr txBox="1"/>
          <p:nvPr/>
        </p:nvSpPr>
        <p:spPr>
          <a:xfrm>
            <a:off x="7443129" y="2425045"/>
            <a:ext cx="10043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Используй </a:t>
            </a:r>
            <a:r>
              <a:rPr lang="en-US" sz="700" dirty="0" err="1">
                <a:solidFill>
                  <a:schemeClr val="accent1">
                    <a:lumMod val="50000"/>
                  </a:schemeClr>
                </a:solidFill>
              </a:rPr>
              <a:t>tsururu</a:t>
            </a:r>
            <a:r>
              <a:rPr lang="en-US" sz="700" dirty="0">
                <a:solidFill>
                  <a:schemeClr val="accent1">
                    <a:lumMod val="50000"/>
                  </a:schemeClr>
                </a:solidFill>
              </a:rPr>
              <a:t>! 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У нас есть </a:t>
            </a:r>
            <a:r>
              <a:rPr lang="ru-RU" sz="700" dirty="0" err="1">
                <a:solidFill>
                  <a:schemeClr val="accent1">
                    <a:lumMod val="50000"/>
                  </a:schemeClr>
                </a:solidFill>
              </a:rPr>
              <a:t>нормализаторы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, которые помогут справится с ним!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DDB73-F28A-D04F-9329-9C8F31113670}"/>
              </a:ext>
            </a:extLst>
          </p:cNvPr>
          <p:cNvSpPr txBox="1"/>
          <p:nvPr/>
        </p:nvSpPr>
        <p:spPr>
          <a:xfrm>
            <a:off x="10236449" y="4920608"/>
            <a:ext cx="10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Ой, какой-то пик, неужели праздник?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32D4B-B4A8-284E-AD6E-0FB5B446D4A7}"/>
              </a:ext>
            </a:extLst>
          </p:cNvPr>
          <p:cNvSpPr txBox="1"/>
          <p:nvPr/>
        </p:nvSpPr>
        <p:spPr>
          <a:xfrm>
            <a:off x="10422976" y="2422038"/>
            <a:ext cx="10043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Используй </a:t>
            </a:r>
            <a:r>
              <a:rPr lang="en-US" sz="700" dirty="0" err="1">
                <a:solidFill>
                  <a:schemeClr val="accent1">
                    <a:lumMod val="50000"/>
                  </a:schemeClr>
                </a:solidFill>
              </a:rPr>
              <a:t>tsururu</a:t>
            </a:r>
            <a:r>
              <a:rPr lang="en-US" sz="700" dirty="0">
                <a:solidFill>
                  <a:schemeClr val="accent1">
                    <a:lumMod val="50000"/>
                  </a:schemeClr>
                </a:solidFill>
              </a:rPr>
              <a:t>! 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Мы поможем модели отличить праздник от будней!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8B040D-E6AA-824B-9DF0-25802C8FC894}"/>
              </a:ext>
            </a:extLst>
          </p:cNvPr>
          <p:cNvSpPr txBox="1"/>
          <p:nvPr/>
        </p:nvSpPr>
        <p:spPr>
          <a:xfrm>
            <a:off x="10702777" y="4136257"/>
            <a:ext cx="65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А если я адепт нейронных сетей?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F7D7B-2816-F746-A212-613CAF287E35}"/>
              </a:ext>
            </a:extLst>
          </p:cNvPr>
          <p:cNvSpPr txBox="1"/>
          <p:nvPr/>
        </p:nvSpPr>
        <p:spPr>
          <a:xfrm>
            <a:off x="11104115" y="1380323"/>
            <a:ext cx="100433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Используй </a:t>
            </a:r>
            <a:r>
              <a:rPr lang="en-US" sz="700" dirty="0" err="1">
                <a:solidFill>
                  <a:schemeClr val="accent1">
                    <a:lumMod val="50000"/>
                  </a:schemeClr>
                </a:solidFill>
              </a:rPr>
              <a:t>tsururu</a:t>
            </a:r>
            <a:r>
              <a:rPr lang="en-US" sz="700" dirty="0">
                <a:solidFill>
                  <a:schemeClr val="accent1">
                    <a:lumMod val="50000"/>
                  </a:schemeClr>
                </a:solidFill>
              </a:rPr>
              <a:t>! 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С нами легко </a:t>
            </a:r>
            <a:r>
              <a:rPr lang="ru-RU" sz="700" dirty="0" err="1">
                <a:solidFill>
                  <a:schemeClr val="accent1">
                    <a:lumMod val="50000"/>
                  </a:schemeClr>
                </a:solidFill>
              </a:rPr>
              <a:t>затестить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 любую </a:t>
            </a:r>
            <a:r>
              <a:rPr lang="en-US" sz="700" dirty="0">
                <a:solidFill>
                  <a:schemeClr val="accent1">
                    <a:lumMod val="50000"/>
                  </a:schemeClr>
                </a:solidFill>
              </a:rPr>
              <a:t>SOTA-</a:t>
            </a:r>
            <a:r>
              <a:rPr lang="ru-RU" sz="700" dirty="0" err="1">
                <a:solidFill>
                  <a:schemeClr val="accent1">
                    <a:lumMod val="50000"/>
                  </a:schemeClr>
                </a:solidFill>
              </a:rPr>
              <a:t>нейросетку</a:t>
            </a:r>
            <a:r>
              <a:rPr lang="ru-RU" sz="700" dirty="0">
                <a:solidFill>
                  <a:schemeClr val="accent1">
                    <a:lumMod val="50000"/>
                  </a:schemeClr>
                </a:solidFill>
              </a:rPr>
              <a:t> или свою собственную! (скоро…) </a:t>
            </a:r>
          </a:p>
        </p:txBody>
      </p:sp>
    </p:spTree>
    <p:extLst>
      <p:ext uri="{BB962C8B-B14F-4D97-AF65-F5344CB8AC3E}">
        <p14:creationId xmlns:p14="http://schemas.microsoft.com/office/powerpoint/2010/main" val="307553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strike="noStrike" spc="-1">
                <a:solidFill>
                  <a:srgbClr val="0F2C68"/>
                </a:solidFill>
                <a:latin typeface="HSE Sans"/>
              </a:rPr>
              <a:t>Машинное Обучение и Высоконагруженные Системы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 err="1">
                <a:solidFill>
                  <a:srgbClr val="0E2D69"/>
                </a:solidFill>
                <a:latin typeface="HSE Sans"/>
              </a:rPr>
              <a:t>tsururu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spc="-1" dirty="0">
                <a:solidFill>
                  <a:srgbClr val="0E2D69"/>
                </a:solidFill>
                <a:latin typeface="HSE Sans"/>
              </a:rPr>
              <a:t>или</a:t>
            </a:r>
            <a:r>
              <a:rPr lang="en-US" sz="1000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Стратегии предсказания временных рядов на несколько точек вперед</a:t>
            </a:r>
            <a:endParaRPr lang="en-RU" sz="1000" b="0" strike="noStrike" spc="-1">
              <a:solidFill>
                <a:srgbClr val="0F2C68"/>
              </a:solidFill>
              <a:latin typeface="Calibri"/>
            </a:endParaRPr>
          </a:p>
        </p:txBody>
      </p:sp>
      <p:sp>
        <p:nvSpPr>
          <p:cNvPr id="333" name="Текст 6"/>
          <p:cNvSpPr/>
          <p:nvPr/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spc="-1" dirty="0">
                <a:solidFill>
                  <a:srgbClr val="0E2D69"/>
                </a:solidFill>
                <a:latin typeface="HSE Sans"/>
              </a:rPr>
              <a:t>Naive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, econometric</a:t>
            </a:r>
            <a:r>
              <a:rPr lang="ru-RU" sz="1000" b="0" strike="noStrike" spc="-1" dirty="0">
                <a:solidFill>
                  <a:srgbClr val="0E2D69"/>
                </a:solidFill>
                <a:latin typeface="HSE Sans"/>
              </a:rPr>
              <a:t> </a:t>
            </a:r>
            <a:r>
              <a:rPr lang="en-US" sz="1000" b="0" strike="noStrike" spc="-1" dirty="0">
                <a:solidFill>
                  <a:srgbClr val="0E2D69"/>
                </a:solidFill>
                <a:latin typeface="HSE Sans"/>
              </a:rPr>
              <a:t>and ML models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334" name="TextBox 10"/>
          <p:cNvSpPr/>
          <p:nvPr/>
        </p:nvSpPr>
        <p:spPr>
          <a:xfrm>
            <a:off x="516600" y="2019612"/>
            <a:ext cx="5184000" cy="116809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rgbClr val="0F2C68"/>
                </a:solidFill>
                <a:latin typeface="HSE Sans"/>
              </a:rPr>
              <a:t>Имплементированы следующие методы:</a:t>
            </a: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Mean method (1)</a:t>
            </a:r>
            <a:endParaRPr lang="ru-RU" sz="1400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F2C68"/>
                </a:solidFill>
                <a:latin typeface="HSE Sans"/>
              </a:rPr>
              <a:t>Naive method (2)</a:t>
            </a:r>
            <a:endParaRPr lang="ru-RU" sz="1400" b="0" strike="noStrike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Seasonal naive method (3)</a:t>
            </a:r>
            <a:endParaRPr lang="ru-RU" sz="1400" spc="-1" dirty="0">
              <a:solidFill>
                <a:srgbClr val="0F2C68"/>
              </a:solidFill>
              <a:latin typeface="HSE Sans"/>
            </a:endParaRPr>
          </a:p>
          <a:p>
            <a:pPr marL="742950" lvl="1" indent="-285750">
              <a:buClr>
                <a:srgbClr val="0F2C68"/>
              </a:buClr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Drift method (4)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F413F-D90C-4B89-8ABD-A0E4FAE9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1"/>
          <a:stretch/>
        </p:blipFill>
        <p:spPr>
          <a:xfrm>
            <a:off x="6260040" y="2478259"/>
            <a:ext cx="5184000" cy="138096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64CA5-29C0-4B51-A67E-C8E4DD35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40" y="3904265"/>
            <a:ext cx="5184000" cy="13359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690D2-E1E6-40EC-A368-5E5F6C10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059" y="5240183"/>
            <a:ext cx="5225981" cy="1461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6E9B16-8840-46D8-B6DC-EC45DAB1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65" y="1016457"/>
            <a:ext cx="5186675" cy="1461802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B7CC5CB2-89C9-4537-AC95-D6CAA8EEC17C}"/>
              </a:ext>
            </a:extLst>
          </p:cNvPr>
          <p:cNvSpPr/>
          <p:nvPr/>
        </p:nvSpPr>
        <p:spPr>
          <a:xfrm>
            <a:off x="5825517" y="1610769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(1)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00D48BA-1286-42A6-B8F4-0FBFEFD654B1}"/>
              </a:ext>
            </a:extLst>
          </p:cNvPr>
          <p:cNvSpPr/>
          <p:nvPr/>
        </p:nvSpPr>
        <p:spPr>
          <a:xfrm>
            <a:off x="5825517" y="2991731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(2)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5AFEF9E-6E38-465E-9AAF-2D0D45E2CF45}"/>
              </a:ext>
            </a:extLst>
          </p:cNvPr>
          <p:cNvSpPr/>
          <p:nvPr/>
        </p:nvSpPr>
        <p:spPr>
          <a:xfrm>
            <a:off x="5825517" y="4417737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(3)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E307A13D-CD0C-49D4-B971-D6DEF13767EF}"/>
              </a:ext>
            </a:extLst>
          </p:cNvPr>
          <p:cNvSpPr/>
          <p:nvPr/>
        </p:nvSpPr>
        <p:spPr>
          <a:xfrm>
            <a:off x="5825517" y="5841543"/>
            <a:ext cx="54096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Clr>
                <a:srgbClr val="0F2C68"/>
              </a:buClr>
            </a:pPr>
            <a:r>
              <a:rPr lang="en-US" sz="1400" spc="-1" dirty="0">
                <a:solidFill>
                  <a:srgbClr val="0F2C68"/>
                </a:solidFill>
                <a:latin typeface="HSE Sans"/>
              </a:rPr>
              <a:t>(4)</a:t>
            </a:r>
          </a:p>
          <a:p>
            <a:pPr marL="171360" indent="-171360">
              <a:lnSpc>
                <a:spcPct val="100000"/>
              </a:lnSpc>
              <a:buClr>
                <a:srgbClr val="0F2C68"/>
              </a:buClr>
              <a:buFont typeface="Wingdings" charset="2"/>
              <a:buChar char=""/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1A3CC923-1868-0948-A4E2-A1B36BDF577A}"/>
              </a:ext>
            </a:extLst>
          </p:cNvPr>
          <p:cNvSpPr/>
          <p:nvPr/>
        </p:nvSpPr>
        <p:spPr>
          <a:xfrm>
            <a:off x="516599" y="1456880"/>
            <a:ext cx="530891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b="0" strike="noStrike" spc="-1" dirty="0">
                <a:solidFill>
                  <a:srgbClr val="0F2C68"/>
                </a:solidFill>
                <a:latin typeface="HSE Sans"/>
              </a:rPr>
              <a:t>Прошлые результаты: наивные методы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C361F6D2-DF02-6F42-9A87-99A74F2B4AD7}"/>
              </a:ext>
            </a:extLst>
          </p:cNvPr>
          <p:cNvSpPr/>
          <p:nvPr/>
        </p:nvSpPr>
        <p:spPr>
          <a:xfrm>
            <a:off x="516598" y="5318445"/>
            <a:ext cx="5308917" cy="13835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ru-RU" sz="2400" spc="-1" dirty="0" err="1">
                <a:solidFill>
                  <a:srgbClr val="0F2C68"/>
                </a:solidFill>
                <a:latin typeface="Arial"/>
              </a:rPr>
              <a:t>Ларченков</a:t>
            </a:r>
            <a:r>
              <a:rPr lang="ru-RU" sz="2400" spc="-1" dirty="0">
                <a:solidFill>
                  <a:srgbClr val="0F2C68"/>
                </a:solidFill>
                <a:latin typeface="Arial"/>
              </a:rPr>
              <a:t> Михаил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(ветка 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feature/</a:t>
            </a:r>
            <a:r>
              <a:rPr lang="en-US" sz="1200" spc="-1" dirty="0" err="1">
                <a:solidFill>
                  <a:srgbClr val="0F2C68"/>
                </a:solidFill>
                <a:latin typeface="Arial"/>
              </a:rPr>
              <a:t>new_models</a:t>
            </a:r>
            <a:r>
              <a:rPr lang="en-US" sz="1200" spc="-1" dirty="0">
                <a:solidFill>
                  <a:srgbClr val="0F2C68"/>
                </a:solidFill>
                <a:latin typeface="Arial"/>
              </a:rPr>
              <a:t>)*</a:t>
            </a:r>
          </a:p>
          <a:p>
            <a:pPr>
              <a:lnSpc>
                <a:spcPct val="100000"/>
              </a:lnSpc>
              <a:buNone/>
            </a:pPr>
            <a:endParaRPr lang="en-US" sz="1200" spc="-1" dirty="0">
              <a:solidFill>
                <a:srgbClr val="0F2C68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spc="-1" dirty="0">
                <a:solidFill>
                  <a:srgbClr val="0F2C68"/>
                </a:solidFill>
                <a:latin typeface="Arial"/>
              </a:rPr>
              <a:t>* 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Из-за того, что работа над частями проекта велась параллельно, то каждый участник команды вел разработку в своей ветке; на данный момент мы занимаемся </a:t>
            </a:r>
            <a:r>
              <a:rPr lang="ru-RU" sz="1200" spc="-1" dirty="0" err="1">
                <a:solidFill>
                  <a:srgbClr val="0F2C68"/>
                </a:solidFill>
                <a:latin typeface="Arial"/>
              </a:rPr>
              <a:t>финализацией</a:t>
            </a:r>
            <a:r>
              <a:rPr lang="ru-RU" sz="1200" spc="-1" dirty="0">
                <a:solidFill>
                  <a:srgbClr val="0F2C68"/>
                </a:solidFill>
                <a:latin typeface="Arial"/>
              </a:rPr>
              <a:t> и объединением результатов в общей ветке.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350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</TotalTime>
  <Words>1767</Words>
  <Application>Microsoft Office PowerPoint</Application>
  <PresentationFormat>Широкоэкранный</PresentationFormat>
  <Paragraphs>238</Paragraphs>
  <Slides>20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20</vt:i4>
      </vt:variant>
    </vt:vector>
  </HeadingPairs>
  <TitlesOfParts>
    <vt:vector size="35" baseType="lpstr">
      <vt:lpstr>-apple-system</vt:lpstr>
      <vt:lpstr>Arial</vt:lpstr>
      <vt:lpstr>Calibri</vt:lpstr>
      <vt:lpstr>HSE Sans</vt:lpstr>
      <vt:lpstr>JetBrainsMono NFM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tsururu или Стратегии предсказания временных рядов на несколько точек вперед</vt:lpstr>
      <vt:lpstr>Мотивация</vt:lpstr>
      <vt:lpstr>Представляем tsururu: </vt:lpstr>
      <vt:lpstr>Стратегии предсказаний</vt:lpstr>
      <vt:lpstr>Наша команда, роли и задачи</vt:lpstr>
      <vt:lpstr>Презентация PowerPoint</vt:lpstr>
      <vt:lpstr>Презентация PowerPoint</vt:lpstr>
      <vt:lpstr>Не бейте, что нет финальной ML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Кутьков Юрий Юрьевич</dc:creator>
  <dc:description/>
  <cp:lastModifiedBy>Michael Larsen</cp:lastModifiedBy>
  <cp:revision>31</cp:revision>
  <cp:lastPrinted>2021-11-11T13:08:42Z</cp:lastPrinted>
  <dcterms:created xsi:type="dcterms:W3CDTF">2021-11-11T08:52:47Z</dcterms:created>
  <dcterms:modified xsi:type="dcterms:W3CDTF">2024-03-04T19:45:04Z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  <property fmtid="{D5CDD505-2E9C-101B-9397-08002B2CF9AE}" pid="3" name="Notes">
    <vt:i4>1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11</vt:i4>
  </property>
</Properties>
</file>